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32918400" cy="21945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326532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653064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979596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306128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1632661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1959193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2285725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2612257" algn="l" defTabSz="3265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92"/>
    <p:restoredTop sz="94674"/>
  </p:normalViewPr>
  <p:slideViewPr>
    <p:cSldViewPr snapToGrid="0" snapToObjects="1">
      <p:cViewPr varScale="1">
        <p:scale>
          <a:sx n="38" d="100"/>
          <a:sy n="38" d="100"/>
        </p:scale>
        <p:origin x="2008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633155" latinLnBrk="0">
      <a:defRPr sz="3400">
        <a:latin typeface="+mn-lt"/>
        <a:ea typeface="+mn-ea"/>
        <a:cs typeface="+mn-cs"/>
        <a:sym typeface="Calibri"/>
      </a:defRPr>
    </a:lvl1pPr>
    <a:lvl2pPr indent="228600" defTabSz="2633155" latinLnBrk="0">
      <a:defRPr sz="3400">
        <a:latin typeface="+mn-lt"/>
        <a:ea typeface="+mn-ea"/>
        <a:cs typeface="+mn-cs"/>
        <a:sym typeface="Calibri"/>
      </a:defRPr>
    </a:lvl2pPr>
    <a:lvl3pPr indent="457200" defTabSz="2633155" latinLnBrk="0">
      <a:defRPr sz="3400">
        <a:latin typeface="+mn-lt"/>
        <a:ea typeface="+mn-ea"/>
        <a:cs typeface="+mn-cs"/>
        <a:sym typeface="Calibri"/>
      </a:defRPr>
    </a:lvl3pPr>
    <a:lvl4pPr indent="685800" defTabSz="2633155" latinLnBrk="0">
      <a:defRPr sz="3400">
        <a:latin typeface="+mn-lt"/>
        <a:ea typeface="+mn-ea"/>
        <a:cs typeface="+mn-cs"/>
        <a:sym typeface="Calibri"/>
      </a:defRPr>
    </a:lvl4pPr>
    <a:lvl5pPr indent="914400" defTabSz="2633155" latinLnBrk="0">
      <a:defRPr sz="3400">
        <a:latin typeface="+mn-lt"/>
        <a:ea typeface="+mn-ea"/>
        <a:cs typeface="+mn-cs"/>
        <a:sym typeface="Calibri"/>
      </a:defRPr>
    </a:lvl5pPr>
    <a:lvl6pPr indent="1143000" defTabSz="2633155" latinLnBrk="0">
      <a:defRPr sz="3400">
        <a:latin typeface="+mn-lt"/>
        <a:ea typeface="+mn-ea"/>
        <a:cs typeface="+mn-cs"/>
        <a:sym typeface="Calibri"/>
      </a:defRPr>
    </a:lvl6pPr>
    <a:lvl7pPr indent="1371600" defTabSz="2633155" latinLnBrk="0">
      <a:defRPr sz="3400">
        <a:latin typeface="+mn-lt"/>
        <a:ea typeface="+mn-ea"/>
        <a:cs typeface="+mn-cs"/>
        <a:sym typeface="Calibri"/>
      </a:defRPr>
    </a:lvl7pPr>
    <a:lvl8pPr indent="1600200" defTabSz="2633155" latinLnBrk="0">
      <a:defRPr sz="3400">
        <a:latin typeface="+mn-lt"/>
        <a:ea typeface="+mn-ea"/>
        <a:cs typeface="+mn-cs"/>
        <a:sym typeface="Calibri"/>
      </a:defRPr>
    </a:lvl8pPr>
    <a:lvl9pPr indent="1828800" defTabSz="2633155" latinLnBrk="0">
      <a:defRPr sz="34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B 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B AI Researc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45920" y="294640"/>
            <a:ext cx="29626561" cy="482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45920" y="5120640"/>
            <a:ext cx="29626561" cy="16824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910559" y="19756119"/>
            <a:ext cx="7680961" cy="1168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292622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731556" marR="0" indent="-731556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2319804" marR="0" indent="-856691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3943547" marR="0" indent="-1017321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5531594" marR="0" indent="-1142255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6994707" marR="0" indent="-1142255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8457820" marR="0" indent="-1142255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9920933" marR="0" indent="-1142255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11384047" marR="0" indent="-1142255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12847160" marR="0" indent="-1142255" algn="l" defTabSz="2926226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89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26532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53064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979596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06128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632661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959193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285725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612257" algn="r" defTabSz="32653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0.png"/><Relationship Id="rId3" Type="http://schemas.openxmlformats.org/officeDocument/2006/relationships/image" Target="../media/image2.emf"/><Relationship Id="rId21" Type="http://schemas.openxmlformats.org/officeDocument/2006/relationships/image" Target="../media/image6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61.png"/><Relationship Id="rId29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150.png"/><Relationship Id="rId32" Type="http://schemas.openxmlformats.org/officeDocument/2006/relationships/image" Target="../media/image22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140.png"/><Relationship Id="rId28" Type="http://schemas.openxmlformats.org/officeDocument/2006/relationships/image" Target="../media/image7.tif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63.png"/><Relationship Id="rId27" Type="http://schemas.openxmlformats.org/officeDocument/2006/relationships/image" Target="../media/image6.tiff"/><Relationship Id="rId30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1303A49-8D18-9F48-AE90-E1EB40DBEE48}"/>
              </a:ext>
            </a:extLst>
          </p:cNvPr>
          <p:cNvGrpSpPr/>
          <p:nvPr/>
        </p:nvGrpSpPr>
        <p:grpSpPr>
          <a:xfrm>
            <a:off x="25555887" y="11030561"/>
            <a:ext cx="7674309" cy="5565284"/>
            <a:chOff x="25382916" y="4268962"/>
            <a:chExt cx="7674309" cy="5565284"/>
          </a:xfrm>
        </p:grpSpPr>
        <p:pic>
          <p:nvPicPr>
            <p:cNvPr id="158" name="Google Shape;1589;p62">
              <a:extLst>
                <a:ext uri="{FF2B5EF4-FFF2-40B4-BE49-F238E27FC236}">
                  <a16:creationId xmlns:a16="http://schemas.microsoft.com/office/drawing/2014/main" id="{FF8B608A-5BFC-8E4F-B320-31AB6AE05BE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5517344" y="4268962"/>
              <a:ext cx="7539881" cy="55558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Google Shape;1592;p62">
              <a:extLst>
                <a:ext uri="{FF2B5EF4-FFF2-40B4-BE49-F238E27FC236}">
                  <a16:creationId xmlns:a16="http://schemas.microsoft.com/office/drawing/2014/main" id="{DABE9E10-AE22-AD46-A4D3-73EC74E0DBE9}"/>
                </a:ext>
              </a:extLst>
            </p:cNvPr>
            <p:cNvSpPr txBox="1"/>
            <p:nvPr/>
          </p:nvSpPr>
          <p:spPr>
            <a:xfrm>
              <a:off x="27660600" y="8191631"/>
              <a:ext cx="308401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Gill Sans"/>
                </a:rPr>
                <a:t>Gradually Reduced Error Increase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" name="Google Shape;1593;p62">
              <a:extLst>
                <a:ext uri="{FF2B5EF4-FFF2-40B4-BE49-F238E27FC236}">
                  <a16:creationId xmlns:a16="http://schemas.microsoft.com/office/drawing/2014/main" id="{9353556F-7165-FB47-A45C-B1B26FB4FB14}"/>
                </a:ext>
              </a:extLst>
            </p:cNvPr>
            <p:cNvSpPr/>
            <p:nvPr/>
          </p:nvSpPr>
          <p:spPr>
            <a:xfrm>
              <a:off x="27688134" y="9515158"/>
              <a:ext cx="2185916" cy="319088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Gill Sans"/>
                </a:rPr>
                <a:t>Sep/SD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Google Shape;1594;p62">
              <a:extLst>
                <a:ext uri="{FF2B5EF4-FFF2-40B4-BE49-F238E27FC236}">
                  <a16:creationId xmlns:a16="http://schemas.microsoft.com/office/drawing/2014/main" id="{29F8B42A-6737-744D-8FF1-F8FF20C56220}"/>
                </a:ext>
              </a:extLst>
            </p:cNvPr>
            <p:cNvSpPr/>
            <p:nvPr/>
          </p:nvSpPr>
          <p:spPr>
            <a:xfrm rot="16200000">
              <a:off x="24749595" y="6951933"/>
              <a:ext cx="1719618" cy="452976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Gill Sans"/>
                </a:rPr>
                <a:t>Sep/Size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2" name="Google Shape;1591;p62">
              <a:extLst>
                <a:ext uri="{FF2B5EF4-FFF2-40B4-BE49-F238E27FC236}">
                  <a16:creationId xmlns:a16="http://schemas.microsoft.com/office/drawing/2014/main" id="{2935ADBE-53C9-6542-8C19-59F06AEB56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60600" y="6240944"/>
              <a:ext cx="2869118" cy="2190791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180" name="Rounded Rectangle 179">
            <a:extLst>
              <a:ext uri="{FF2B5EF4-FFF2-40B4-BE49-F238E27FC236}">
                <a16:creationId xmlns:a16="http://schemas.microsoft.com/office/drawing/2014/main" id="{5BBBA817-63DF-A34D-8248-DB5F11E50B65}"/>
              </a:ext>
            </a:extLst>
          </p:cNvPr>
          <p:cNvSpPr/>
          <p:nvPr/>
        </p:nvSpPr>
        <p:spPr>
          <a:xfrm>
            <a:off x="11551053" y="6593173"/>
            <a:ext cx="11203456" cy="9618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1" name="Rounded Rectangle 180">
            <a:extLst>
              <a:ext uri="{FF2B5EF4-FFF2-40B4-BE49-F238E27FC236}">
                <a16:creationId xmlns:a16="http://schemas.microsoft.com/office/drawing/2014/main" id="{ED1D60CC-EBC1-4941-982F-A3F89503938F}"/>
              </a:ext>
            </a:extLst>
          </p:cNvPr>
          <p:cNvSpPr/>
          <p:nvPr/>
        </p:nvSpPr>
        <p:spPr>
          <a:xfrm>
            <a:off x="11991294" y="10117159"/>
            <a:ext cx="10502825" cy="9566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68FAEE-442E-8048-B915-61BEDEE27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5" y="7799637"/>
            <a:ext cx="10762299" cy="2425058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id="{9EAAA555-FC11-B24B-9E24-430BAF4F0F96}"/>
              </a:ext>
            </a:extLst>
          </p:cNvPr>
          <p:cNvSpPr/>
          <p:nvPr/>
        </p:nvSpPr>
        <p:spPr>
          <a:xfrm>
            <a:off x="22860284" y="3470565"/>
            <a:ext cx="9778368" cy="1818964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8F8DA81-518E-924D-BA19-CC3B25C6873B}"/>
              </a:ext>
            </a:extLst>
          </p:cNvPr>
          <p:cNvSpPr/>
          <p:nvPr/>
        </p:nvSpPr>
        <p:spPr>
          <a:xfrm>
            <a:off x="11470205" y="3316706"/>
            <a:ext cx="11284304" cy="184142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81ACAF2-B6DA-814C-8F78-79B19896FF2B}"/>
              </a:ext>
            </a:extLst>
          </p:cNvPr>
          <p:cNvSpPr/>
          <p:nvPr/>
        </p:nvSpPr>
        <p:spPr>
          <a:xfrm>
            <a:off x="434020" y="3470564"/>
            <a:ext cx="10889097" cy="18217699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98F08CC-94FF-A444-8775-7054FAD65F1E}"/>
              </a:ext>
            </a:extLst>
          </p:cNvPr>
          <p:cNvSpPr txBox="1"/>
          <p:nvPr/>
        </p:nvSpPr>
        <p:spPr>
          <a:xfrm>
            <a:off x="781872" y="290754"/>
            <a:ext cx="25648975" cy="248477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Montserrat" pitchFamily="2" charset="77"/>
                <a:ea typeface="Times New Roman"/>
                <a:cs typeface="Times New Roman"/>
                <a:sym typeface="Times New Roman"/>
              </a:rPr>
              <a:t>What Distributions are Robust to Indiscriminate</a:t>
            </a:r>
          </a:p>
          <a:p>
            <a:pPr algn="ctr"/>
            <a:r>
              <a:rPr lang="en-US" sz="5000" b="1" dirty="0">
                <a:solidFill>
                  <a:schemeClr val="tx1"/>
                </a:solidFill>
                <a:latin typeface="Montserrat" pitchFamily="2" charset="77"/>
                <a:ea typeface="Times New Roman"/>
                <a:cs typeface="Times New Roman"/>
                <a:sym typeface="Times New Roman"/>
              </a:rPr>
              <a:t>Poisoning Attacks for Linear Learners?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  <a:latin typeface="Montserrat" pitchFamily="2" charset="77"/>
                <a:ea typeface="Times New Roman"/>
                <a:cs typeface="Times New Roman"/>
                <a:sym typeface="Times New Roman"/>
              </a:rPr>
              <a:t>Fnu Suya, Xiao Zhang, Yuan Tian , David Evans</a:t>
            </a:r>
          </a:p>
        </p:txBody>
      </p:sp>
      <p:pic>
        <p:nvPicPr>
          <p:cNvPr id="54" name="neurips_logo.pdf" descr="neurips_logo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7390" y="483770"/>
            <a:ext cx="4795519" cy="2157984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Google Shape;132;p4">
            <a:extLst>
              <a:ext uri="{FF2B5EF4-FFF2-40B4-BE49-F238E27FC236}">
                <a16:creationId xmlns:a16="http://schemas.microsoft.com/office/drawing/2014/main" id="{D8B82ADD-A99B-2442-922B-0A449FE7264F}"/>
              </a:ext>
            </a:extLst>
          </p:cNvPr>
          <p:cNvSpPr txBox="1">
            <a:spLocks/>
          </p:cNvSpPr>
          <p:nvPr/>
        </p:nvSpPr>
        <p:spPr>
          <a:xfrm>
            <a:off x="439589" y="3002142"/>
            <a:ext cx="10906621" cy="621002"/>
          </a:xfrm>
          <a:prstGeom prst="rect">
            <a:avLst/>
          </a:prstGeom>
          <a:solidFill>
            <a:srgbClr val="01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548640" indent="-548640" algn="l" defTabSz="219456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4592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4048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93776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3504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3232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2960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2688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783" indent="-28234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200" b="1" dirty="0">
                <a:solidFill>
                  <a:schemeClr val="bg1"/>
                </a:solidFill>
                <a:latin typeface="Montserrat" pitchFamily="2" charset="77"/>
                <a:cs typeface="Times New Roman" panose="02020603050405020304" pitchFamily="18" charset="0"/>
              </a:rPr>
              <a:t>Indiscriminate Poisoning Attacks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F20CA89-4661-E244-A61C-CBFF8EB289E7}"/>
              </a:ext>
            </a:extLst>
          </p:cNvPr>
          <p:cNvGrpSpPr/>
          <p:nvPr/>
        </p:nvGrpSpPr>
        <p:grpSpPr>
          <a:xfrm>
            <a:off x="547988" y="3886189"/>
            <a:ext cx="10889097" cy="3277622"/>
            <a:chOff x="520295" y="4705231"/>
            <a:chExt cx="10085869" cy="4671258"/>
          </a:xfrm>
        </p:grpSpPr>
        <p:sp>
          <p:nvSpPr>
            <p:cNvPr id="63" name="Freeform: Shape 18">
              <a:extLst>
                <a:ext uri="{FF2B5EF4-FFF2-40B4-BE49-F238E27FC236}">
                  <a16:creationId xmlns:a16="http://schemas.microsoft.com/office/drawing/2014/main" id="{C1985F5B-4B27-EE41-BA4C-2938BC489A5A}"/>
                </a:ext>
              </a:extLst>
            </p:cNvPr>
            <p:cNvSpPr/>
            <p:nvPr/>
          </p:nvSpPr>
          <p:spPr>
            <a:xfrm>
              <a:off x="1423131" y="4843372"/>
              <a:ext cx="2240725" cy="1887818"/>
            </a:xfrm>
            <a:custGeom>
              <a:avLst/>
              <a:gdLst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10000 w 10000"/>
                <a:gd name="connsiteY0" fmla="*/ 1667 h 10000"/>
                <a:gd name="connsiteX1" fmla="*/ 5000 w 10000"/>
                <a:gd name="connsiteY1" fmla="*/ 3334 h 10000"/>
                <a:gd name="connsiteX2" fmla="*/ 0 w 10000"/>
                <a:gd name="connsiteY2" fmla="*/ 1667 h 10000"/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10000" stroke="0" extrusionOk="0">
                  <a:moveTo>
                    <a:pt x="0" y="1667"/>
                  </a:moveTo>
                  <a:cubicBezTo>
                    <a:pt x="0" y="746"/>
                    <a:pt x="2239" y="0"/>
                    <a:pt x="5000" y="0"/>
                  </a:cubicBezTo>
                  <a:cubicBezTo>
                    <a:pt x="7761" y="0"/>
                    <a:pt x="10000" y="746"/>
                    <a:pt x="10000" y="1667"/>
                  </a:cubicBezTo>
                  <a:lnTo>
                    <a:pt x="10000" y="8333"/>
                  </a:lnTo>
                  <a:cubicBezTo>
                    <a:pt x="10000" y="9254"/>
                    <a:pt x="7761" y="10000"/>
                    <a:pt x="5000" y="10000"/>
                  </a:cubicBezTo>
                  <a:cubicBezTo>
                    <a:pt x="2239" y="10000"/>
                    <a:pt x="0" y="9254"/>
                    <a:pt x="0" y="8333"/>
                  </a:cubicBezTo>
                  <a:lnTo>
                    <a:pt x="0" y="1667"/>
                  </a:lnTo>
                  <a:close/>
                </a:path>
                <a:path w="10000" h="10000" fill="none" extrusionOk="0">
                  <a:moveTo>
                    <a:pt x="10000" y="1667"/>
                  </a:moveTo>
                  <a:cubicBezTo>
                    <a:pt x="10000" y="2588"/>
                    <a:pt x="7761" y="3334"/>
                    <a:pt x="5000" y="3334"/>
                  </a:cubicBezTo>
                  <a:cubicBezTo>
                    <a:pt x="2239" y="3334"/>
                    <a:pt x="0" y="2588"/>
                    <a:pt x="0" y="1667"/>
                  </a:cubicBezTo>
                </a:path>
                <a:path w="10000" h="10000" fill="none">
                  <a:moveTo>
                    <a:pt x="0" y="1667"/>
                  </a:moveTo>
                  <a:cubicBezTo>
                    <a:pt x="0" y="746"/>
                    <a:pt x="2239" y="0"/>
                    <a:pt x="5000" y="0"/>
                  </a:cubicBezTo>
                  <a:cubicBezTo>
                    <a:pt x="7761" y="0"/>
                    <a:pt x="10000" y="746"/>
                    <a:pt x="10000" y="1667"/>
                  </a:cubicBezTo>
                  <a:lnTo>
                    <a:pt x="10000" y="8333"/>
                  </a:lnTo>
                  <a:cubicBezTo>
                    <a:pt x="10000" y="9254"/>
                    <a:pt x="7761" y="10000"/>
                    <a:pt x="5000" y="10000"/>
                  </a:cubicBezTo>
                  <a:cubicBezTo>
                    <a:pt x="2239" y="10000"/>
                    <a:pt x="0" y="9254"/>
                    <a:pt x="0" y="8333"/>
                  </a:cubicBezTo>
                  <a:lnTo>
                    <a:pt x="0" y="1667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543022" rIns="91440" bIns="317231" numCol="1" spcCol="1270" anchor="t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Data Collection</a:t>
              </a:r>
              <a:endParaRPr lang="en-US" sz="2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Freeform: Shape 20">
              <a:extLst>
                <a:ext uri="{FF2B5EF4-FFF2-40B4-BE49-F238E27FC236}">
                  <a16:creationId xmlns:a16="http://schemas.microsoft.com/office/drawing/2014/main" id="{E12E1BA0-19BF-5546-B169-FCF155B3BF5F}"/>
                </a:ext>
              </a:extLst>
            </p:cNvPr>
            <p:cNvSpPr/>
            <p:nvPr/>
          </p:nvSpPr>
          <p:spPr>
            <a:xfrm>
              <a:off x="4639049" y="5373615"/>
              <a:ext cx="2673620" cy="1354746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00" h="43200">
                  <a:moveTo>
                    <a:pt x="3900" y="14370"/>
                  </a:moveTo>
                  <a:cubicBezTo>
                    <a:pt x="3629" y="11657"/>
                    <a:pt x="4261" y="8921"/>
                    <a:pt x="5623" y="6907"/>
                  </a:cubicBezTo>
                  <a:cubicBezTo>
                    <a:pt x="7775" y="3726"/>
                    <a:pt x="11264" y="3017"/>
                    <a:pt x="14005" y="5202"/>
                  </a:cubicBezTo>
                  <a:cubicBezTo>
                    <a:pt x="15678" y="909"/>
                    <a:pt x="19914" y="22"/>
                    <a:pt x="22456" y="3432"/>
                  </a:cubicBezTo>
                  <a:cubicBezTo>
                    <a:pt x="23097" y="1683"/>
                    <a:pt x="24328" y="474"/>
                    <a:pt x="25749" y="200"/>
                  </a:cubicBezTo>
                  <a:cubicBezTo>
                    <a:pt x="27313" y="-102"/>
                    <a:pt x="28875" y="770"/>
                    <a:pt x="29833" y="2481"/>
                  </a:cubicBezTo>
                  <a:cubicBezTo>
                    <a:pt x="31215" y="267"/>
                    <a:pt x="33501" y="-460"/>
                    <a:pt x="35463" y="690"/>
                  </a:cubicBezTo>
                  <a:cubicBezTo>
                    <a:pt x="36958" y="1566"/>
                    <a:pt x="38030" y="3400"/>
                    <a:pt x="38318" y="5576"/>
                  </a:cubicBezTo>
                  <a:cubicBezTo>
                    <a:pt x="40046" y="6218"/>
                    <a:pt x="41422" y="7998"/>
                    <a:pt x="41982" y="10318"/>
                  </a:cubicBezTo>
                  <a:cubicBezTo>
                    <a:pt x="42389" y="12002"/>
                    <a:pt x="42331" y="13831"/>
                    <a:pt x="41818" y="15460"/>
                  </a:cubicBezTo>
                  <a:cubicBezTo>
                    <a:pt x="43079" y="17694"/>
                    <a:pt x="43520" y="20590"/>
                    <a:pt x="43016" y="23322"/>
                  </a:cubicBezTo>
                  <a:cubicBezTo>
                    <a:pt x="42346" y="26954"/>
                    <a:pt x="40128" y="29674"/>
                    <a:pt x="37404" y="30204"/>
                  </a:cubicBezTo>
                  <a:cubicBezTo>
                    <a:pt x="37391" y="32471"/>
                    <a:pt x="36658" y="34621"/>
                    <a:pt x="35395" y="36101"/>
                  </a:cubicBezTo>
                  <a:cubicBezTo>
                    <a:pt x="33476" y="38350"/>
                    <a:pt x="30704" y="38639"/>
                    <a:pt x="28555" y="36815"/>
                  </a:cubicBezTo>
                  <a:cubicBezTo>
                    <a:pt x="27860" y="39948"/>
                    <a:pt x="25999" y="42343"/>
                    <a:pt x="23667" y="43106"/>
                  </a:cubicBezTo>
                  <a:cubicBezTo>
                    <a:pt x="20919" y="44005"/>
                    <a:pt x="18051" y="42473"/>
                    <a:pt x="16480" y="39266"/>
                  </a:cubicBezTo>
                  <a:cubicBezTo>
                    <a:pt x="12772" y="42310"/>
                    <a:pt x="7956" y="40599"/>
                    <a:pt x="5804" y="35472"/>
                  </a:cubicBezTo>
                  <a:cubicBezTo>
                    <a:pt x="3690" y="35809"/>
                    <a:pt x="1705" y="34024"/>
                    <a:pt x="1110" y="31250"/>
                  </a:cubicBezTo>
                  <a:cubicBezTo>
                    <a:pt x="679" y="29243"/>
                    <a:pt x="1060" y="27077"/>
                    <a:pt x="2113" y="25551"/>
                  </a:cubicBezTo>
                  <a:cubicBezTo>
                    <a:pt x="619" y="24354"/>
                    <a:pt x="-213" y="22057"/>
                    <a:pt x="-5" y="19704"/>
                  </a:cubicBezTo>
                  <a:cubicBezTo>
                    <a:pt x="239" y="16949"/>
                    <a:pt x="1845" y="14791"/>
                    <a:pt x="3863" y="14507"/>
                  </a:cubicBezTo>
                  <a:cubicBezTo>
                    <a:pt x="3875" y="14461"/>
                    <a:pt x="3888" y="14416"/>
                    <a:pt x="3900" y="14370"/>
                  </a:cubicBezTo>
                  <a:close/>
                </a:path>
                <a:path w="43200" h="43200" fill="none" extrusionOk="0">
                  <a:moveTo>
                    <a:pt x="4693" y="26177"/>
                  </a:moveTo>
                  <a:cubicBezTo>
                    <a:pt x="3809" y="26271"/>
                    <a:pt x="2925" y="25993"/>
                    <a:pt x="2160" y="25380"/>
                  </a:cubicBezTo>
                  <a:moveTo>
                    <a:pt x="6928" y="34899"/>
                  </a:moveTo>
                  <a:cubicBezTo>
                    <a:pt x="6573" y="35092"/>
                    <a:pt x="6200" y="35220"/>
                    <a:pt x="5820" y="35280"/>
                  </a:cubicBezTo>
                  <a:moveTo>
                    <a:pt x="16478" y="39090"/>
                  </a:moveTo>
                  <a:cubicBezTo>
                    <a:pt x="16211" y="38544"/>
                    <a:pt x="15987" y="37961"/>
                    <a:pt x="15810" y="37350"/>
                  </a:cubicBezTo>
                  <a:moveTo>
                    <a:pt x="28827" y="34751"/>
                  </a:moveTo>
                  <a:cubicBezTo>
                    <a:pt x="28788" y="35398"/>
                    <a:pt x="28698" y="36038"/>
                    <a:pt x="28560" y="36660"/>
                  </a:cubicBezTo>
                  <a:moveTo>
                    <a:pt x="34129" y="22954"/>
                  </a:moveTo>
                  <a:cubicBezTo>
                    <a:pt x="36133" y="24282"/>
                    <a:pt x="37398" y="27058"/>
                    <a:pt x="37380" y="30090"/>
                  </a:cubicBezTo>
                  <a:moveTo>
                    <a:pt x="41798" y="15354"/>
                  </a:move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cubicBezTo>
                    <a:pt x="38379" y="5843"/>
                    <a:pt x="38405" y="6266"/>
                    <a:pt x="38400" y="6690"/>
                  </a:cubicBezTo>
                  <a:moveTo>
                    <a:pt x="29078" y="3952"/>
                  </a:moveTo>
                  <a:cubicBezTo>
                    <a:pt x="29267" y="3369"/>
                    <a:pt x="29516" y="2826"/>
                    <a:pt x="29820" y="2340"/>
                  </a:cubicBezTo>
                  <a:moveTo>
                    <a:pt x="22141" y="4720"/>
                  </a:moveTo>
                  <a:cubicBezTo>
                    <a:pt x="22218" y="4238"/>
                    <a:pt x="22339" y="3771"/>
                    <a:pt x="22500" y="3330"/>
                  </a:cubicBezTo>
                  <a:moveTo>
                    <a:pt x="14000" y="5192"/>
                  </a:moveTo>
                  <a:cubicBezTo>
                    <a:pt x="14472" y="5568"/>
                    <a:pt x="14908" y="6021"/>
                    <a:pt x="15300" y="6540"/>
                  </a:cubicBezTo>
                  <a:moveTo>
                    <a:pt x="4127" y="15789"/>
                  </a:moveTo>
                  <a:cubicBezTo>
                    <a:pt x="4024" y="15325"/>
                    <a:pt x="3948" y="14851"/>
                    <a:pt x="3900" y="1437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2634" tIns="296032" rIns="563197" bIns="358814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Model Training</a:t>
              </a:r>
            </a:p>
          </p:txBody>
        </p:sp>
        <p:sp>
          <p:nvSpPr>
            <p:cNvPr id="65" name="Freeform: Shape 22">
              <a:extLst>
                <a:ext uri="{FF2B5EF4-FFF2-40B4-BE49-F238E27FC236}">
                  <a16:creationId xmlns:a16="http://schemas.microsoft.com/office/drawing/2014/main" id="{78A1A9BB-609D-B74D-8522-EC9D9FB135AA}"/>
                </a:ext>
              </a:extLst>
            </p:cNvPr>
            <p:cNvSpPr/>
            <p:nvPr/>
          </p:nvSpPr>
          <p:spPr>
            <a:xfrm>
              <a:off x="8187064" y="5351229"/>
              <a:ext cx="1970194" cy="1354746"/>
            </a:xfrm>
            <a:custGeom>
              <a:avLst/>
              <a:gdLst>
                <a:gd name="connsiteX0" fmla="*/ 0 w 2257910"/>
                <a:gd name="connsiteY0" fmla="*/ 135475 h 1354746"/>
                <a:gd name="connsiteX1" fmla="*/ 135475 w 2257910"/>
                <a:gd name="connsiteY1" fmla="*/ 0 h 1354746"/>
                <a:gd name="connsiteX2" fmla="*/ 2122435 w 2257910"/>
                <a:gd name="connsiteY2" fmla="*/ 0 h 1354746"/>
                <a:gd name="connsiteX3" fmla="*/ 2257910 w 2257910"/>
                <a:gd name="connsiteY3" fmla="*/ 135475 h 1354746"/>
                <a:gd name="connsiteX4" fmla="*/ 2257910 w 2257910"/>
                <a:gd name="connsiteY4" fmla="*/ 1219271 h 1354746"/>
                <a:gd name="connsiteX5" fmla="*/ 2122435 w 2257910"/>
                <a:gd name="connsiteY5" fmla="*/ 1354746 h 1354746"/>
                <a:gd name="connsiteX6" fmla="*/ 135475 w 2257910"/>
                <a:gd name="connsiteY6" fmla="*/ 1354746 h 1354746"/>
                <a:gd name="connsiteX7" fmla="*/ 0 w 2257910"/>
                <a:gd name="connsiteY7" fmla="*/ 1219271 h 1354746"/>
                <a:gd name="connsiteX8" fmla="*/ 0 w 2257910"/>
                <a:gd name="connsiteY8" fmla="*/ 135475 h 135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7910" h="1354746">
                  <a:moveTo>
                    <a:pt x="0" y="135475"/>
                  </a:moveTo>
                  <a:cubicBezTo>
                    <a:pt x="0" y="60654"/>
                    <a:pt x="60654" y="0"/>
                    <a:pt x="135475" y="0"/>
                  </a:cubicBezTo>
                  <a:lnTo>
                    <a:pt x="2122435" y="0"/>
                  </a:lnTo>
                  <a:cubicBezTo>
                    <a:pt x="2197256" y="0"/>
                    <a:pt x="2257910" y="60654"/>
                    <a:pt x="2257910" y="135475"/>
                  </a:cubicBezTo>
                  <a:lnTo>
                    <a:pt x="2257910" y="1219271"/>
                  </a:lnTo>
                  <a:cubicBezTo>
                    <a:pt x="2257910" y="1294092"/>
                    <a:pt x="2197256" y="1354746"/>
                    <a:pt x="2122435" y="1354746"/>
                  </a:cubicBezTo>
                  <a:lnTo>
                    <a:pt x="135475" y="1354746"/>
                  </a:lnTo>
                  <a:cubicBezTo>
                    <a:pt x="60654" y="1354746"/>
                    <a:pt x="0" y="1294092"/>
                    <a:pt x="0" y="1219271"/>
                  </a:cubicBezTo>
                  <a:lnTo>
                    <a:pt x="0" y="135475"/>
                  </a:lnTo>
                  <a:close/>
                </a:path>
              </a:pathLst>
            </a:custGeom>
            <a:blipFill rotWithShape="0">
              <a:blip r:embed="rId5"/>
              <a:stretch>
                <a:fillRect/>
              </a:stretch>
            </a:blipFill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1119" tIns="131119" rIns="131119" bIns="131119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Model</a:t>
              </a:r>
            </a:p>
          </p:txBody>
        </p:sp>
        <p:sp>
          <p:nvSpPr>
            <p:cNvPr id="66" name="Rectangle: Rounded Corners 23">
              <a:extLst>
                <a:ext uri="{FF2B5EF4-FFF2-40B4-BE49-F238E27FC236}">
                  <a16:creationId xmlns:a16="http://schemas.microsoft.com/office/drawing/2014/main" id="{D359C0DE-9244-5C4E-BF4A-73701C47A18F}"/>
                </a:ext>
              </a:extLst>
            </p:cNvPr>
            <p:cNvSpPr/>
            <p:nvPr/>
          </p:nvSpPr>
          <p:spPr>
            <a:xfrm>
              <a:off x="520295" y="7788400"/>
              <a:ext cx="2860746" cy="13924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Untrusted Source</a:t>
              </a:r>
            </a:p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(Clean) </a:t>
              </a:r>
            </a:p>
          </p:txBody>
        </p:sp>
        <p:sp>
          <p:nvSpPr>
            <p:cNvPr id="67" name="Rectangle: Rounded Corners 25">
              <a:extLst>
                <a:ext uri="{FF2B5EF4-FFF2-40B4-BE49-F238E27FC236}">
                  <a16:creationId xmlns:a16="http://schemas.microsoft.com/office/drawing/2014/main" id="{5197338D-6A31-D64B-AF67-0225417F2B74}"/>
                </a:ext>
              </a:extLst>
            </p:cNvPr>
            <p:cNvSpPr/>
            <p:nvPr/>
          </p:nvSpPr>
          <p:spPr>
            <a:xfrm>
              <a:off x="3516225" y="7788403"/>
              <a:ext cx="2860746" cy="134576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Untrusted Source 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(Poisoned)</a:t>
              </a:r>
            </a:p>
          </p:txBody>
        </p:sp>
        <p:sp>
          <p:nvSpPr>
            <p:cNvPr id="68" name="Freeform: Shape 27">
              <a:extLst>
                <a:ext uri="{FF2B5EF4-FFF2-40B4-BE49-F238E27FC236}">
                  <a16:creationId xmlns:a16="http://schemas.microsoft.com/office/drawing/2014/main" id="{2AC66351-C1EF-4A4A-BE83-37DA2043D1A3}"/>
                </a:ext>
              </a:extLst>
            </p:cNvPr>
            <p:cNvSpPr/>
            <p:nvPr/>
          </p:nvSpPr>
          <p:spPr>
            <a:xfrm rot="18811739">
              <a:off x="1736128" y="6997560"/>
              <a:ext cx="900000" cy="504000"/>
            </a:xfrm>
            <a:custGeom>
              <a:avLst/>
              <a:gdLst>
                <a:gd name="connsiteX0" fmla="*/ 0 w 478676"/>
                <a:gd name="connsiteY0" fmla="*/ 111992 h 559961"/>
                <a:gd name="connsiteX1" fmla="*/ 239338 w 478676"/>
                <a:gd name="connsiteY1" fmla="*/ 111992 h 559961"/>
                <a:gd name="connsiteX2" fmla="*/ 239338 w 478676"/>
                <a:gd name="connsiteY2" fmla="*/ 0 h 559961"/>
                <a:gd name="connsiteX3" fmla="*/ 478676 w 478676"/>
                <a:gd name="connsiteY3" fmla="*/ 279981 h 559961"/>
                <a:gd name="connsiteX4" fmla="*/ 239338 w 478676"/>
                <a:gd name="connsiteY4" fmla="*/ 559961 h 559961"/>
                <a:gd name="connsiteX5" fmla="*/ 239338 w 478676"/>
                <a:gd name="connsiteY5" fmla="*/ 447969 h 559961"/>
                <a:gd name="connsiteX6" fmla="*/ 0 w 478676"/>
                <a:gd name="connsiteY6" fmla="*/ 447969 h 559961"/>
                <a:gd name="connsiteX7" fmla="*/ 0 w 478676"/>
                <a:gd name="connsiteY7" fmla="*/ 111992 h 559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8676" h="559961">
                  <a:moveTo>
                    <a:pt x="0" y="111992"/>
                  </a:moveTo>
                  <a:lnTo>
                    <a:pt x="239338" y="111992"/>
                  </a:lnTo>
                  <a:lnTo>
                    <a:pt x="239338" y="0"/>
                  </a:lnTo>
                  <a:lnTo>
                    <a:pt x="478676" y="279981"/>
                  </a:lnTo>
                  <a:lnTo>
                    <a:pt x="239338" y="559961"/>
                  </a:lnTo>
                  <a:lnTo>
                    <a:pt x="239338" y="447969"/>
                  </a:lnTo>
                  <a:lnTo>
                    <a:pt x="0" y="447969"/>
                  </a:lnTo>
                  <a:lnTo>
                    <a:pt x="0" y="111992"/>
                  </a:lnTo>
                  <a:close/>
                </a:path>
              </a:pathLst>
            </a:custGeom>
            <a:solidFill>
              <a:srgbClr val="0170C0">
                <a:alpha val="80000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11992" rIns="143603" bIns="111992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900" kern="1200" dirty="0"/>
            </a:p>
          </p:txBody>
        </p:sp>
        <p:sp>
          <p:nvSpPr>
            <p:cNvPr id="69" name="Freeform: Shape 28">
              <a:extLst>
                <a:ext uri="{FF2B5EF4-FFF2-40B4-BE49-F238E27FC236}">
                  <a16:creationId xmlns:a16="http://schemas.microsoft.com/office/drawing/2014/main" id="{F05B5BF8-A694-9842-9BF0-4FDC7BD9327B}"/>
                </a:ext>
              </a:extLst>
            </p:cNvPr>
            <p:cNvSpPr/>
            <p:nvPr/>
          </p:nvSpPr>
          <p:spPr>
            <a:xfrm rot="2642741" flipH="1">
              <a:off x="3245388" y="6990908"/>
              <a:ext cx="900000" cy="504000"/>
            </a:xfrm>
            <a:custGeom>
              <a:avLst/>
              <a:gdLst>
                <a:gd name="connsiteX0" fmla="*/ 0 w 478676"/>
                <a:gd name="connsiteY0" fmla="*/ 111992 h 559961"/>
                <a:gd name="connsiteX1" fmla="*/ 239338 w 478676"/>
                <a:gd name="connsiteY1" fmla="*/ 111992 h 559961"/>
                <a:gd name="connsiteX2" fmla="*/ 239338 w 478676"/>
                <a:gd name="connsiteY2" fmla="*/ 0 h 559961"/>
                <a:gd name="connsiteX3" fmla="*/ 478676 w 478676"/>
                <a:gd name="connsiteY3" fmla="*/ 279981 h 559961"/>
                <a:gd name="connsiteX4" fmla="*/ 239338 w 478676"/>
                <a:gd name="connsiteY4" fmla="*/ 559961 h 559961"/>
                <a:gd name="connsiteX5" fmla="*/ 239338 w 478676"/>
                <a:gd name="connsiteY5" fmla="*/ 447969 h 559961"/>
                <a:gd name="connsiteX6" fmla="*/ 0 w 478676"/>
                <a:gd name="connsiteY6" fmla="*/ 447969 h 559961"/>
                <a:gd name="connsiteX7" fmla="*/ 0 w 478676"/>
                <a:gd name="connsiteY7" fmla="*/ 111992 h 559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8676" h="559961">
                  <a:moveTo>
                    <a:pt x="0" y="111992"/>
                  </a:moveTo>
                  <a:lnTo>
                    <a:pt x="239338" y="111992"/>
                  </a:lnTo>
                  <a:lnTo>
                    <a:pt x="239338" y="0"/>
                  </a:lnTo>
                  <a:lnTo>
                    <a:pt x="478676" y="279981"/>
                  </a:lnTo>
                  <a:lnTo>
                    <a:pt x="239338" y="559961"/>
                  </a:lnTo>
                  <a:lnTo>
                    <a:pt x="239338" y="447969"/>
                  </a:lnTo>
                  <a:lnTo>
                    <a:pt x="0" y="447969"/>
                  </a:lnTo>
                  <a:lnTo>
                    <a:pt x="0" y="111992"/>
                  </a:lnTo>
                  <a:close/>
                </a:path>
              </a:pathLst>
            </a:custGeom>
            <a:solidFill>
              <a:srgbClr val="0170C0">
                <a:alpha val="80000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11992" rIns="143603" bIns="111992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900" kern="1200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210E9AD0-76DB-104B-AD8E-5ED3D74E0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234" y="5100407"/>
              <a:ext cx="623992" cy="715116"/>
            </a:xfrm>
            <a:prstGeom prst="rect">
              <a:avLst/>
            </a:prstGeom>
          </p:spPr>
        </p:pic>
        <p:sp>
          <p:nvSpPr>
            <p:cNvPr id="71" name="Freeform: Shape 4">
              <a:extLst>
                <a:ext uri="{FF2B5EF4-FFF2-40B4-BE49-F238E27FC236}">
                  <a16:creationId xmlns:a16="http://schemas.microsoft.com/office/drawing/2014/main" id="{FD5CAFDD-E1FB-F446-BE09-668507E02805}"/>
                </a:ext>
              </a:extLst>
            </p:cNvPr>
            <p:cNvSpPr/>
            <p:nvPr/>
          </p:nvSpPr>
          <p:spPr>
            <a:xfrm>
              <a:off x="3835637" y="5818337"/>
              <a:ext cx="720000" cy="504000"/>
            </a:xfrm>
            <a:custGeom>
              <a:avLst/>
              <a:gdLst>
                <a:gd name="connsiteX0" fmla="*/ 0 w 478676"/>
                <a:gd name="connsiteY0" fmla="*/ 111992 h 559961"/>
                <a:gd name="connsiteX1" fmla="*/ 239338 w 478676"/>
                <a:gd name="connsiteY1" fmla="*/ 111992 h 559961"/>
                <a:gd name="connsiteX2" fmla="*/ 239338 w 478676"/>
                <a:gd name="connsiteY2" fmla="*/ 0 h 559961"/>
                <a:gd name="connsiteX3" fmla="*/ 478676 w 478676"/>
                <a:gd name="connsiteY3" fmla="*/ 279981 h 559961"/>
                <a:gd name="connsiteX4" fmla="*/ 239338 w 478676"/>
                <a:gd name="connsiteY4" fmla="*/ 559961 h 559961"/>
                <a:gd name="connsiteX5" fmla="*/ 239338 w 478676"/>
                <a:gd name="connsiteY5" fmla="*/ 447969 h 559961"/>
                <a:gd name="connsiteX6" fmla="*/ 0 w 478676"/>
                <a:gd name="connsiteY6" fmla="*/ 447969 h 559961"/>
                <a:gd name="connsiteX7" fmla="*/ 0 w 478676"/>
                <a:gd name="connsiteY7" fmla="*/ 111992 h 559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8676" h="559961">
                  <a:moveTo>
                    <a:pt x="0" y="111992"/>
                  </a:moveTo>
                  <a:lnTo>
                    <a:pt x="239338" y="111992"/>
                  </a:lnTo>
                  <a:lnTo>
                    <a:pt x="239338" y="0"/>
                  </a:lnTo>
                  <a:lnTo>
                    <a:pt x="478676" y="279981"/>
                  </a:lnTo>
                  <a:lnTo>
                    <a:pt x="239338" y="559961"/>
                  </a:lnTo>
                  <a:lnTo>
                    <a:pt x="239338" y="447969"/>
                  </a:lnTo>
                  <a:lnTo>
                    <a:pt x="0" y="447969"/>
                  </a:lnTo>
                  <a:lnTo>
                    <a:pt x="0" y="111992"/>
                  </a:lnTo>
                  <a:close/>
                </a:path>
              </a:pathLst>
            </a:custGeom>
            <a:solidFill>
              <a:srgbClr val="0170C0">
                <a:alpha val="80000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11992" rIns="143603" bIns="111992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900" kern="1200"/>
            </a:p>
          </p:txBody>
        </p:sp>
        <p:sp>
          <p:nvSpPr>
            <p:cNvPr id="72" name="Freeform: Shape 5">
              <a:extLst>
                <a:ext uri="{FF2B5EF4-FFF2-40B4-BE49-F238E27FC236}">
                  <a16:creationId xmlns:a16="http://schemas.microsoft.com/office/drawing/2014/main" id="{E18039D9-8868-3C40-8254-553B5AE43450}"/>
                </a:ext>
              </a:extLst>
            </p:cNvPr>
            <p:cNvSpPr/>
            <p:nvPr/>
          </p:nvSpPr>
          <p:spPr>
            <a:xfrm>
              <a:off x="7467064" y="5818338"/>
              <a:ext cx="720000" cy="503999"/>
            </a:xfrm>
            <a:custGeom>
              <a:avLst/>
              <a:gdLst>
                <a:gd name="connsiteX0" fmla="*/ 0 w 478676"/>
                <a:gd name="connsiteY0" fmla="*/ 111992 h 559961"/>
                <a:gd name="connsiteX1" fmla="*/ 239338 w 478676"/>
                <a:gd name="connsiteY1" fmla="*/ 111992 h 559961"/>
                <a:gd name="connsiteX2" fmla="*/ 239338 w 478676"/>
                <a:gd name="connsiteY2" fmla="*/ 0 h 559961"/>
                <a:gd name="connsiteX3" fmla="*/ 478676 w 478676"/>
                <a:gd name="connsiteY3" fmla="*/ 279981 h 559961"/>
                <a:gd name="connsiteX4" fmla="*/ 239338 w 478676"/>
                <a:gd name="connsiteY4" fmla="*/ 559961 h 559961"/>
                <a:gd name="connsiteX5" fmla="*/ 239338 w 478676"/>
                <a:gd name="connsiteY5" fmla="*/ 447969 h 559961"/>
                <a:gd name="connsiteX6" fmla="*/ 0 w 478676"/>
                <a:gd name="connsiteY6" fmla="*/ 447969 h 559961"/>
                <a:gd name="connsiteX7" fmla="*/ 0 w 478676"/>
                <a:gd name="connsiteY7" fmla="*/ 111992 h 559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8676" h="559961">
                  <a:moveTo>
                    <a:pt x="0" y="111992"/>
                  </a:moveTo>
                  <a:lnTo>
                    <a:pt x="239338" y="111992"/>
                  </a:lnTo>
                  <a:lnTo>
                    <a:pt x="239338" y="0"/>
                  </a:lnTo>
                  <a:lnTo>
                    <a:pt x="478676" y="279981"/>
                  </a:lnTo>
                  <a:lnTo>
                    <a:pt x="239338" y="559961"/>
                  </a:lnTo>
                  <a:lnTo>
                    <a:pt x="239338" y="447969"/>
                  </a:lnTo>
                  <a:lnTo>
                    <a:pt x="0" y="447969"/>
                  </a:lnTo>
                  <a:lnTo>
                    <a:pt x="0" y="111992"/>
                  </a:lnTo>
                  <a:close/>
                </a:path>
              </a:pathLst>
            </a:custGeom>
            <a:solidFill>
              <a:srgbClr val="0170C0">
                <a:alpha val="80000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11992" rIns="143603" bIns="111992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900" kern="120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07B2781-0E1B-5B4F-A8E3-CAEB93ACF41D}"/>
                </a:ext>
              </a:extLst>
            </p:cNvPr>
            <p:cNvSpPr txBox="1"/>
            <p:nvPr/>
          </p:nvSpPr>
          <p:spPr>
            <a:xfrm>
              <a:off x="6564317" y="6922752"/>
              <a:ext cx="4041847" cy="2453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Attacker goal: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inject 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few poisoned points into clean training data to maximize test error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C926F00D-9CD9-4F43-B6C1-76FC88F0F5F0}"/>
                    </a:ext>
                  </a:extLst>
                </p:cNvPr>
                <p:cNvSpPr txBox="1"/>
                <p:nvPr/>
              </p:nvSpPr>
              <p:spPr>
                <a:xfrm>
                  <a:off x="1805452" y="4705231"/>
                  <a:ext cx="1333215" cy="7518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∪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C926F00D-9CD9-4F43-B6C1-76FC88F0F5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5452" y="4705231"/>
                  <a:ext cx="1333215" cy="751889"/>
                </a:xfrm>
                <a:prstGeom prst="rect">
                  <a:avLst/>
                </a:prstGeom>
                <a:blipFill>
                  <a:blip r:embed="rId7"/>
                  <a:stretch>
                    <a:fillRect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95FAED7-E5C2-C349-90DA-A2BFE4F22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626" y="5228491"/>
              <a:ext cx="623992" cy="71511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FAEA0C2D-7BD6-CC4D-B5B8-9351529AFFEC}"/>
                    </a:ext>
                  </a:extLst>
                </p:cNvPr>
                <p:cNvSpPr txBox="1"/>
                <p:nvPr/>
              </p:nvSpPr>
              <p:spPr>
                <a:xfrm>
                  <a:off x="1228508" y="6840569"/>
                  <a:ext cx="582157" cy="7070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FAEA0C2D-7BD6-CC4D-B5B8-9351529AFF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8508" y="6840569"/>
                  <a:ext cx="582157" cy="707009"/>
                </a:xfrm>
                <a:prstGeom prst="rect">
                  <a:avLst/>
                </a:prstGeom>
                <a:blipFill>
                  <a:blip r:embed="rId8"/>
                  <a:stretch>
                    <a:fillRect b="-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936280E5-AD6D-7C42-976F-A4B3152E47C3}"/>
                    </a:ext>
                  </a:extLst>
                </p:cNvPr>
                <p:cNvSpPr txBox="1"/>
                <p:nvPr/>
              </p:nvSpPr>
              <p:spPr>
                <a:xfrm>
                  <a:off x="4018100" y="6923094"/>
                  <a:ext cx="608455" cy="7518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936280E5-AD6D-7C42-976F-A4B3152E47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8100" y="6923094"/>
                  <a:ext cx="608455" cy="751890"/>
                </a:xfrm>
                <a:prstGeom prst="rect">
                  <a:avLst/>
                </a:prstGeom>
                <a:blipFill>
                  <a:blip r:embed="rId9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84511369-DBE1-1943-91D7-F83B93A8E578}"/>
              </a:ext>
            </a:extLst>
          </p:cNvPr>
          <p:cNvSpPr txBox="1"/>
          <p:nvPr/>
        </p:nvSpPr>
        <p:spPr>
          <a:xfrm>
            <a:off x="613704" y="11014266"/>
            <a:ext cx="1074253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question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ts val="600"/>
              </a:spcBef>
            </a:pP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000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 datasets like MNIST digits inherently robust to poisoning or just resilient to state-of-the-art attacks?</a:t>
            </a:r>
            <a:endParaRPr lang="en-US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444AF5B-3DEB-D04F-BC4C-1474F8453E7E}"/>
                  </a:ext>
                </a:extLst>
              </p:cNvPr>
              <p:cNvSpPr txBox="1"/>
              <p:nvPr/>
            </p:nvSpPr>
            <p:spPr>
              <a:xfrm>
                <a:off x="1083675" y="10076460"/>
                <a:ext cx="1005014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measure vulnerability by error increase at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=3%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Adult/MNIST digits seem robust, whereas Enron is not</a:t>
                </a: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444AF5B-3DEB-D04F-BC4C-1474F8453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675" y="10076460"/>
                <a:ext cx="10050148" cy="954107"/>
              </a:xfrm>
              <a:prstGeom prst="rect">
                <a:avLst/>
              </a:prstGeom>
              <a:blipFill>
                <a:blip r:embed="rId10"/>
                <a:stretch>
                  <a:fillRect t="-5195" b="-16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Google Shape;132;p4">
            <a:extLst>
              <a:ext uri="{FF2B5EF4-FFF2-40B4-BE49-F238E27FC236}">
                <a16:creationId xmlns:a16="http://schemas.microsoft.com/office/drawing/2014/main" id="{4458D75C-6B42-E249-89E5-78DCC5859963}"/>
              </a:ext>
            </a:extLst>
          </p:cNvPr>
          <p:cNvSpPr txBox="1">
            <a:spLocks/>
          </p:cNvSpPr>
          <p:nvPr/>
        </p:nvSpPr>
        <p:spPr>
          <a:xfrm>
            <a:off x="428451" y="7219458"/>
            <a:ext cx="10897450" cy="637402"/>
          </a:xfrm>
          <a:prstGeom prst="rect">
            <a:avLst/>
          </a:prstGeom>
          <a:solidFill>
            <a:srgbClr val="01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548640" indent="-548640" algn="l" defTabSz="219456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4592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4048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93776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3504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3232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2960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2688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783" indent="-28234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200" b="1" dirty="0">
                <a:solidFill>
                  <a:schemeClr val="bg1"/>
                </a:solidFill>
                <a:latin typeface="Montserrat" pitchFamily="2" charset="77"/>
                <a:cs typeface="Times New Roman" panose="02020603050405020304" pitchFamily="18" charset="0"/>
              </a:rPr>
              <a:t>Disparate Dataset Vulnerability</a:t>
            </a:r>
          </a:p>
        </p:txBody>
      </p:sp>
      <p:sp>
        <p:nvSpPr>
          <p:cNvPr id="82" name="Google Shape;132;p4">
            <a:extLst>
              <a:ext uri="{FF2B5EF4-FFF2-40B4-BE49-F238E27FC236}">
                <a16:creationId xmlns:a16="http://schemas.microsoft.com/office/drawing/2014/main" id="{BD4E2434-533D-C742-820D-09B02C401231}"/>
              </a:ext>
            </a:extLst>
          </p:cNvPr>
          <p:cNvSpPr txBox="1">
            <a:spLocks/>
          </p:cNvSpPr>
          <p:nvPr/>
        </p:nvSpPr>
        <p:spPr>
          <a:xfrm>
            <a:off x="435412" y="12539365"/>
            <a:ext cx="10883528" cy="637402"/>
          </a:xfrm>
          <a:prstGeom prst="rect">
            <a:avLst/>
          </a:prstGeom>
          <a:solidFill>
            <a:srgbClr val="01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25783" indent="-28234" algn="ctr" defTabSz="2194560" eaLnBrk="1" hangingPunct="1">
              <a:buFont typeface="Arial" panose="020B0604020202020204" pitchFamily="34" charset="0"/>
              <a:defRPr sz="4400" b="1" kern="1200">
                <a:solidFill>
                  <a:schemeClr val="bg1"/>
                </a:solidFill>
                <a:latin typeface="Montserrat" pitchFamily="2" charset="77"/>
                <a:cs typeface="Times New Roman" panose="02020603050405020304" pitchFamily="18" charset="0"/>
              </a:defRPr>
            </a:lvl1pPr>
            <a:lvl2pPr marL="1645920" indent="-548640" defTabSz="2194560" eaLnBrk="1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</a:defRPr>
            </a:lvl2pPr>
            <a:lvl3pPr marL="2743200" indent="-548640" defTabSz="2194560" eaLnBrk="1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</a:defRPr>
            </a:lvl3pPr>
            <a:lvl4pPr marL="3840480" indent="-548640" defTabSz="2194560" eaLnBrk="1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</a:defRPr>
            </a:lvl4pPr>
            <a:lvl5pPr marL="4937760" indent="-548640" defTabSz="2194560" eaLnBrk="1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</a:defRPr>
            </a:lvl5pPr>
            <a:lvl6pPr marL="6035040" indent="-548640" defTabSz="2194560" eaLnBrk="1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</a:defRPr>
            </a:lvl6pPr>
            <a:lvl7pPr marL="7132320" indent="-548640" defTabSz="2194560" eaLnBrk="1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</a:defRPr>
            </a:lvl7pPr>
            <a:lvl8pPr marL="8229600" indent="-548640" defTabSz="2194560" eaLnBrk="1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</a:defRPr>
            </a:lvl8pPr>
            <a:lvl9pPr marL="9326880" indent="-548640" defTabSz="2194560" eaLnBrk="1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</a:defRPr>
            </a:lvl9pPr>
          </a:lstStyle>
          <a:p>
            <a:r>
              <a:rPr lang="en-US" sz="4200" dirty="0"/>
              <a:t>Preliminaries and Definitions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5816477-4013-A041-ACBF-D565C68F7D39}"/>
                  </a:ext>
                </a:extLst>
              </p:cNvPr>
              <p:cNvSpPr txBox="1"/>
              <p:nvPr/>
            </p:nvSpPr>
            <p:spPr>
              <a:xfrm>
                <a:off x="583911" y="13129461"/>
                <a:ext cx="10762299" cy="86887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 clean distribution </a:t>
                </a:r>
                <a14:m>
                  <m:oMath xmlns:m="http://schemas.openxmlformats.org/officeDocument/2006/math">
                    <m:r>
                      <a:rPr lang="en-US" sz="28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efine </a:t>
                </a:r>
                <a:r>
                  <a:rPr lang="en-US" sz="2800" i="1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risk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as:</a:t>
                </a:r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Risk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e>
                            <m:lim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)~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  <m:r>
                        <a:rPr lang="en-US" sz="2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Typical ML methods 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inimize the following </a:t>
                </a:r>
                <a:r>
                  <a:rPr lang="en-US" sz="2800" i="1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surrogate loss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lim>
                      </m:limLow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)~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1200"/>
                  </a:spcBef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Poisoning attackers can 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inject up to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</m:oMath>
                </a14:m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fraction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poisoned training points, 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chosen from a predefined constraint set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(e.g., all dimensions in [0,1] for normalized images)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Definition 1: Finite-sample Setting.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 clean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l-G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i.i.d.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r>
                      <a:rPr lang="en-US" sz="2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Optimal finite-sample poisoning adversary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generates poisoning set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ratio that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argmax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sub>
                          </m:sSub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Risk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sz="28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a:rPr lang="en-US" sz="28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.,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⊆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</m:acc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d>
                          <m:dPr>
                            <m:ctrlPr>
                              <a:rPr lang="en-US" sz="28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sz="28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∪</m:t>
                        </m:r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sub>
                        </m:sSub>
                      </m:sub>
                      <m:sup/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Definition 2: Distributional Setting.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Optimal distributional poisoning adversary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generates poisoned distribution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that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argmax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𝛿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 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Risk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sz="28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., 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supp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⊆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,0≤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𝛿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  <m:r>
                      <a:rPr lang="en-US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sSubSup>
                      <m:sSubSupPr>
                        <m:ctrlP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r>
                      <a:rPr lang="en-US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5816477-4013-A041-ACBF-D565C68F7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11" y="13129461"/>
                <a:ext cx="10762299" cy="8688789"/>
              </a:xfrm>
              <a:prstGeom prst="rect">
                <a:avLst/>
              </a:prstGeom>
              <a:blipFill>
                <a:blip r:embed="rId11"/>
                <a:stretch>
                  <a:fillRect l="-1061" t="-730" r="-1297" b="-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Google Shape;132;p4">
            <a:extLst>
              <a:ext uri="{FF2B5EF4-FFF2-40B4-BE49-F238E27FC236}">
                <a16:creationId xmlns:a16="http://schemas.microsoft.com/office/drawing/2014/main" id="{B5BF914C-70A9-6A41-B7A4-F44CD4357951}"/>
              </a:ext>
            </a:extLst>
          </p:cNvPr>
          <p:cNvSpPr txBox="1">
            <a:spLocks/>
          </p:cNvSpPr>
          <p:nvPr/>
        </p:nvSpPr>
        <p:spPr>
          <a:xfrm>
            <a:off x="11470205" y="3014597"/>
            <a:ext cx="11341737" cy="617035"/>
          </a:xfrm>
          <a:prstGeom prst="rect">
            <a:avLst/>
          </a:prstGeom>
          <a:solidFill>
            <a:srgbClr val="01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548640" indent="-548640" algn="l" defTabSz="219456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6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4592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5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4048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93776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3504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3232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2960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26880" indent="-548640" algn="l" defTabSz="219456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783" indent="-28234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200" b="1" dirty="0">
                <a:solidFill>
                  <a:schemeClr val="bg1"/>
                </a:solidFill>
                <a:latin typeface="Montserrat" pitchFamily="2" charset="77"/>
                <a:cs typeface="Times New Roman" panose="02020603050405020304" pitchFamily="18" charset="0"/>
              </a:rPr>
              <a:t>Main Theoretical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A7660F45-4107-3447-BC3C-286656113869}"/>
                  </a:ext>
                </a:extLst>
              </p:cNvPr>
              <p:cNvSpPr txBox="1"/>
              <p:nvPr/>
            </p:nvSpPr>
            <p:spPr>
              <a:xfrm>
                <a:off x="12546645" y="11272533"/>
                <a:ext cx="102078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1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1-D Case</a:t>
                </a:r>
                <a:r>
                  <a:rPr lang="en-US" sz="2800" dirty="0">
                    <a:solidFill>
                      <a:srgbClr val="01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Gaussian mixtures, linear SVM, and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[−</m:t>
                    </m:r>
                    <m:r>
                      <a:rPr lang="en-US" sz="2800" i="1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2800" i="1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i="1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A7660F45-4107-3447-BC3C-286656113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6645" y="11272533"/>
                <a:ext cx="10207864" cy="523220"/>
              </a:xfrm>
              <a:prstGeom prst="rect">
                <a:avLst/>
              </a:prstGeom>
              <a:blipFill>
                <a:blip r:embed="rId12"/>
                <a:stretch>
                  <a:fillRect l="-1242" t="-14634" b="-31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737C7480-F70A-C84C-B7EA-3B07E9432491}"/>
                  </a:ext>
                </a:extLst>
              </p:cNvPr>
              <p:cNvSpPr txBox="1"/>
              <p:nvPr/>
            </p:nvSpPr>
            <p:spPr>
              <a:xfrm>
                <a:off x="17424018" y="12119278"/>
                <a:ext cx="5101538" cy="232371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800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Theorem 3 (Informal).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/>
                  </a:rPr>
                  <a:t>Data distributions with l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  <a:sym typeface="Times New Roman"/>
                  </a:rPr>
                  <a:t>arger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  <a:sym typeface="Times New Roman"/>
                  </a:rPr>
                  <a:t> and smaller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  <a:sym typeface="Times New Roman"/>
                  </a:rPr>
                  <a:t> are less vulnerable; settings with larger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𝑢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/>
                    <a:cs typeface="Times New Roman" panose="02020603050405020304" pitchFamily="18" charset="0"/>
                    <a:sym typeface="Times New Roman"/>
                  </a:rPr>
                  <a:t> are more vulnerable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737C7480-F70A-C84C-B7EA-3B07E9432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4018" y="12119278"/>
                <a:ext cx="5101538" cy="2323713"/>
              </a:xfrm>
              <a:prstGeom prst="rect">
                <a:avLst/>
              </a:prstGeom>
              <a:blipFill>
                <a:blip r:embed="rId13"/>
                <a:stretch>
                  <a:fillRect l="-2481" t="-2717" b="-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5" name="Group 114">
            <a:extLst>
              <a:ext uri="{FF2B5EF4-FFF2-40B4-BE49-F238E27FC236}">
                <a16:creationId xmlns:a16="http://schemas.microsoft.com/office/drawing/2014/main" id="{6AC28F06-1BCA-8549-984D-116A2C3D05CB}"/>
              </a:ext>
            </a:extLst>
          </p:cNvPr>
          <p:cNvGrpSpPr/>
          <p:nvPr/>
        </p:nvGrpSpPr>
        <p:grpSpPr>
          <a:xfrm>
            <a:off x="13014454" y="16498944"/>
            <a:ext cx="2556760" cy="2758878"/>
            <a:chOff x="8967389" y="2965425"/>
            <a:chExt cx="1771282" cy="2073019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0A6659EA-771E-644E-80D3-B2AF43AF05CA}"/>
                </a:ext>
              </a:extLst>
            </p:cNvPr>
            <p:cNvGrpSpPr/>
            <p:nvPr/>
          </p:nvGrpSpPr>
          <p:grpSpPr>
            <a:xfrm>
              <a:off x="8967389" y="2965425"/>
              <a:ext cx="1771282" cy="2073019"/>
              <a:chOff x="1015677" y="1185187"/>
              <a:chExt cx="1771282" cy="2073019"/>
            </a:xfrm>
          </p:grpSpPr>
          <p:sp>
            <p:nvSpPr>
              <p:cNvPr id="123" name="Google Shape;77;p14">
                <a:extLst>
                  <a:ext uri="{FF2B5EF4-FFF2-40B4-BE49-F238E27FC236}">
                    <a16:creationId xmlns:a16="http://schemas.microsoft.com/office/drawing/2014/main" id="{B6182038-90E7-AD45-9B45-D1048C9C89F1}"/>
                  </a:ext>
                </a:extLst>
              </p:cNvPr>
              <p:cNvSpPr/>
              <p:nvPr/>
            </p:nvSpPr>
            <p:spPr>
              <a:xfrm>
                <a:off x="1015677" y="1946950"/>
                <a:ext cx="239221" cy="274746"/>
              </a:xfrm>
              <a:prstGeom prst="ellipse">
                <a:avLst/>
              </a:prstGeom>
              <a:solidFill>
                <a:srgbClr val="0432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4" name="Google Shape;77;p14">
                <a:extLst>
                  <a:ext uri="{FF2B5EF4-FFF2-40B4-BE49-F238E27FC236}">
                    <a16:creationId xmlns:a16="http://schemas.microsoft.com/office/drawing/2014/main" id="{5565A4E5-543A-8F42-A8A4-5C56D7D4EEAD}"/>
                  </a:ext>
                </a:extLst>
              </p:cNvPr>
              <p:cNvSpPr/>
              <p:nvPr/>
            </p:nvSpPr>
            <p:spPr>
              <a:xfrm>
                <a:off x="1351375" y="2741097"/>
                <a:ext cx="239221" cy="274746"/>
              </a:xfrm>
              <a:prstGeom prst="ellipse">
                <a:avLst/>
              </a:prstGeom>
              <a:solidFill>
                <a:srgbClr val="0432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5" name="Google Shape;77;p14">
                <a:extLst>
                  <a:ext uri="{FF2B5EF4-FFF2-40B4-BE49-F238E27FC236}">
                    <a16:creationId xmlns:a16="http://schemas.microsoft.com/office/drawing/2014/main" id="{DDB54B7E-2BA5-9942-BBE0-491FCB21FA5A}"/>
                  </a:ext>
                </a:extLst>
              </p:cNvPr>
              <p:cNvSpPr/>
              <p:nvPr/>
            </p:nvSpPr>
            <p:spPr>
              <a:xfrm>
                <a:off x="1315206" y="2272203"/>
                <a:ext cx="239221" cy="274746"/>
              </a:xfrm>
              <a:prstGeom prst="ellipse">
                <a:avLst/>
              </a:prstGeom>
              <a:solidFill>
                <a:srgbClr val="0432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" name="Google Shape;77;p14">
                <a:extLst>
                  <a:ext uri="{FF2B5EF4-FFF2-40B4-BE49-F238E27FC236}">
                    <a16:creationId xmlns:a16="http://schemas.microsoft.com/office/drawing/2014/main" id="{7031B4EF-738A-4841-A10B-C19C50DCE51F}"/>
                  </a:ext>
                </a:extLst>
              </p:cNvPr>
              <p:cNvSpPr/>
              <p:nvPr/>
            </p:nvSpPr>
            <p:spPr>
              <a:xfrm>
                <a:off x="2255900" y="1922688"/>
                <a:ext cx="239221" cy="274746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7" name="Google Shape;77;p14">
                <a:extLst>
                  <a:ext uri="{FF2B5EF4-FFF2-40B4-BE49-F238E27FC236}">
                    <a16:creationId xmlns:a16="http://schemas.microsoft.com/office/drawing/2014/main" id="{523E870C-D22E-9847-A59F-634F7884D265}"/>
                  </a:ext>
                </a:extLst>
              </p:cNvPr>
              <p:cNvSpPr/>
              <p:nvPr/>
            </p:nvSpPr>
            <p:spPr>
              <a:xfrm>
                <a:off x="2547738" y="2399334"/>
                <a:ext cx="239221" cy="274746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" name="Google Shape;77;p14">
                <a:extLst>
                  <a:ext uri="{FF2B5EF4-FFF2-40B4-BE49-F238E27FC236}">
                    <a16:creationId xmlns:a16="http://schemas.microsoft.com/office/drawing/2014/main" id="{EEFFC00D-9FB3-DD48-B17D-C29E38C01647}"/>
                  </a:ext>
                </a:extLst>
              </p:cNvPr>
              <p:cNvSpPr/>
              <p:nvPr/>
            </p:nvSpPr>
            <p:spPr>
              <a:xfrm>
                <a:off x="2242961" y="1430109"/>
                <a:ext cx="239221" cy="274746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A90EE6BE-F3A3-C34D-9C72-F160AF34D3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9729" y="1185187"/>
                <a:ext cx="898721" cy="207301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B9AF0736-F1A8-EC48-A9BE-08729DC549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64280" y="4384143"/>
              <a:ext cx="479392" cy="234384"/>
            </a:xfrm>
            <a:prstGeom prst="straightConnector1">
              <a:avLst/>
            </a:prstGeom>
            <a:ln w="25400">
              <a:solidFill>
                <a:schemeClr val="bg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EACA419C-5453-C74E-A198-526A12A745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14998" y="3995376"/>
              <a:ext cx="351632" cy="165780"/>
            </a:xfrm>
            <a:prstGeom prst="straightConnector1">
              <a:avLst/>
            </a:prstGeom>
            <a:ln w="25400">
              <a:solidFill>
                <a:schemeClr val="bg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E0F1BC80-30E0-A04C-B133-8B51F8ECF7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2463" y="3582744"/>
              <a:ext cx="467332" cy="225454"/>
            </a:xfrm>
            <a:prstGeom prst="straightConnector1">
              <a:avLst/>
            </a:prstGeom>
            <a:ln w="25400">
              <a:solidFill>
                <a:schemeClr val="bg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054B7A69-CB9D-B24F-8B8A-173A5EF836E0}"/>
                </a:ext>
              </a:extLst>
            </p:cNvPr>
            <p:cNvCxnSpPr>
              <a:cxnSpLocks/>
              <a:stCxn id="128" idx="2"/>
            </p:cNvCxnSpPr>
            <p:nvPr/>
          </p:nvCxnSpPr>
          <p:spPr>
            <a:xfrm flipH="1">
              <a:off x="9771192" y="3347720"/>
              <a:ext cx="423481" cy="194250"/>
            </a:xfrm>
            <a:prstGeom prst="straightConnector1">
              <a:avLst/>
            </a:prstGeom>
            <a:ln w="25400">
              <a:solidFill>
                <a:schemeClr val="bg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AE895367-E281-A24C-9A0D-963052DE5A56}"/>
                </a:ext>
              </a:extLst>
            </p:cNvPr>
            <p:cNvCxnSpPr>
              <a:cxnSpLocks/>
              <a:stCxn id="126" idx="2"/>
            </p:cNvCxnSpPr>
            <p:nvPr/>
          </p:nvCxnSpPr>
          <p:spPr>
            <a:xfrm flipH="1">
              <a:off x="9890801" y="3840299"/>
              <a:ext cx="316811" cy="169488"/>
            </a:xfrm>
            <a:prstGeom prst="straightConnector1">
              <a:avLst/>
            </a:prstGeom>
            <a:ln w="25400">
              <a:solidFill>
                <a:schemeClr val="bg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9F6C4E64-CCC0-9D4F-9DEB-B63018BB7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96632" y="4410102"/>
              <a:ext cx="304777" cy="176761"/>
            </a:xfrm>
            <a:prstGeom prst="straightConnector1">
              <a:avLst/>
            </a:prstGeom>
            <a:ln w="25400">
              <a:solidFill>
                <a:schemeClr val="bg2">
                  <a:lumMod val="5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56F69F9C-7F23-1646-A5E2-0093118C3FF2}"/>
                  </a:ext>
                </a:extLst>
              </p:cNvPr>
              <p:cNvSpPr txBox="1"/>
              <p:nvPr/>
            </p:nvSpPr>
            <p:spPr>
              <a:xfrm>
                <a:off x="13044448" y="16289461"/>
                <a:ext cx="335594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56F69F9C-7F23-1646-A5E2-0093118C3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4448" y="16289461"/>
                <a:ext cx="3355943" cy="584775"/>
              </a:xfrm>
              <a:prstGeom prst="rect">
                <a:avLst/>
              </a:prstGeom>
              <a:blipFill>
                <a:blip r:embed="rId14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0A57475-189A-7842-AEC5-8C7EF5B378FF}"/>
              </a:ext>
            </a:extLst>
          </p:cNvPr>
          <p:cNvGrpSpPr/>
          <p:nvPr/>
        </p:nvGrpSpPr>
        <p:grpSpPr>
          <a:xfrm>
            <a:off x="17723847" y="16295247"/>
            <a:ext cx="3188342" cy="3097005"/>
            <a:chOff x="680444" y="2818308"/>
            <a:chExt cx="3247522" cy="3745880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D894A334-3208-014C-AC56-F241F603AFFC}"/>
                </a:ext>
              </a:extLst>
            </p:cNvPr>
            <p:cNvGrpSpPr/>
            <p:nvPr/>
          </p:nvGrpSpPr>
          <p:grpSpPr>
            <a:xfrm>
              <a:off x="1069513" y="2818308"/>
              <a:ext cx="2213388" cy="3745880"/>
              <a:chOff x="704211" y="451636"/>
              <a:chExt cx="2213388" cy="3745880"/>
            </a:xfrm>
          </p:grpSpPr>
          <p:sp>
            <p:nvSpPr>
              <p:cNvPr id="134" name="Google Shape;77;p14">
                <a:extLst>
                  <a:ext uri="{FF2B5EF4-FFF2-40B4-BE49-F238E27FC236}">
                    <a16:creationId xmlns:a16="http://schemas.microsoft.com/office/drawing/2014/main" id="{19DB63C8-5F55-1F4D-AB80-C92F1ED2B62B}"/>
                  </a:ext>
                </a:extLst>
              </p:cNvPr>
              <p:cNvSpPr/>
              <p:nvPr/>
            </p:nvSpPr>
            <p:spPr>
              <a:xfrm>
                <a:off x="769203" y="2309800"/>
                <a:ext cx="239221" cy="274746"/>
              </a:xfrm>
              <a:prstGeom prst="ellipse">
                <a:avLst/>
              </a:prstGeom>
              <a:solidFill>
                <a:srgbClr val="0432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" name="Google Shape;77;p14">
                <a:extLst>
                  <a:ext uri="{FF2B5EF4-FFF2-40B4-BE49-F238E27FC236}">
                    <a16:creationId xmlns:a16="http://schemas.microsoft.com/office/drawing/2014/main" id="{4F23A02E-8B50-7C49-B536-76DC05155364}"/>
                  </a:ext>
                </a:extLst>
              </p:cNvPr>
              <p:cNvSpPr/>
              <p:nvPr/>
            </p:nvSpPr>
            <p:spPr>
              <a:xfrm>
                <a:off x="877306" y="2687182"/>
                <a:ext cx="239221" cy="274746"/>
              </a:xfrm>
              <a:prstGeom prst="ellipse">
                <a:avLst/>
              </a:prstGeom>
              <a:solidFill>
                <a:srgbClr val="0432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" name="Google Shape;77;p14">
                <a:extLst>
                  <a:ext uri="{FF2B5EF4-FFF2-40B4-BE49-F238E27FC236}">
                    <a16:creationId xmlns:a16="http://schemas.microsoft.com/office/drawing/2014/main" id="{4A63132C-DFFD-834E-BC29-70AF63FC2031}"/>
                  </a:ext>
                </a:extLst>
              </p:cNvPr>
              <p:cNvSpPr/>
              <p:nvPr/>
            </p:nvSpPr>
            <p:spPr>
              <a:xfrm>
                <a:off x="1037164" y="2139961"/>
                <a:ext cx="239221" cy="274746"/>
              </a:xfrm>
              <a:prstGeom prst="ellipse">
                <a:avLst/>
              </a:prstGeom>
              <a:solidFill>
                <a:srgbClr val="0432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Google Shape;77;p14">
                <a:extLst>
                  <a:ext uri="{FF2B5EF4-FFF2-40B4-BE49-F238E27FC236}">
                    <a16:creationId xmlns:a16="http://schemas.microsoft.com/office/drawing/2014/main" id="{380AEA37-7619-F54E-B3DD-3C31B689A401}"/>
                  </a:ext>
                </a:extLst>
              </p:cNvPr>
              <p:cNvSpPr/>
              <p:nvPr/>
            </p:nvSpPr>
            <p:spPr>
              <a:xfrm>
                <a:off x="704211" y="2540240"/>
                <a:ext cx="239221" cy="274746"/>
              </a:xfrm>
              <a:prstGeom prst="ellipse">
                <a:avLst/>
              </a:prstGeom>
              <a:solidFill>
                <a:srgbClr val="0432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Google Shape;77;p14">
                <a:extLst>
                  <a:ext uri="{FF2B5EF4-FFF2-40B4-BE49-F238E27FC236}">
                    <a16:creationId xmlns:a16="http://schemas.microsoft.com/office/drawing/2014/main" id="{9CDDD85D-C595-5946-B44D-45D689944929}"/>
                  </a:ext>
                </a:extLst>
              </p:cNvPr>
              <p:cNvSpPr/>
              <p:nvPr/>
            </p:nvSpPr>
            <p:spPr>
              <a:xfrm>
                <a:off x="893498" y="2468673"/>
                <a:ext cx="239221" cy="274746"/>
              </a:xfrm>
              <a:prstGeom prst="ellipse">
                <a:avLst/>
              </a:prstGeom>
              <a:solidFill>
                <a:srgbClr val="0432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Google Shape;77;p14">
                <a:extLst>
                  <a:ext uri="{FF2B5EF4-FFF2-40B4-BE49-F238E27FC236}">
                    <a16:creationId xmlns:a16="http://schemas.microsoft.com/office/drawing/2014/main" id="{BBFE3F23-5D9C-A64D-90AF-7E19B367EF63}"/>
                  </a:ext>
                </a:extLst>
              </p:cNvPr>
              <p:cNvSpPr/>
              <p:nvPr/>
            </p:nvSpPr>
            <p:spPr>
              <a:xfrm>
                <a:off x="834348" y="2122360"/>
                <a:ext cx="239221" cy="274746"/>
              </a:xfrm>
              <a:prstGeom prst="ellipse">
                <a:avLst/>
              </a:prstGeom>
              <a:solidFill>
                <a:srgbClr val="0432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" name="Google Shape;77;p14">
                <a:extLst>
                  <a:ext uri="{FF2B5EF4-FFF2-40B4-BE49-F238E27FC236}">
                    <a16:creationId xmlns:a16="http://schemas.microsoft.com/office/drawing/2014/main" id="{9EB29B04-13D6-C348-A8F9-5B1D8B5C77B2}"/>
                  </a:ext>
                </a:extLst>
              </p:cNvPr>
              <p:cNvSpPr/>
              <p:nvPr/>
            </p:nvSpPr>
            <p:spPr>
              <a:xfrm>
                <a:off x="1037165" y="2412436"/>
                <a:ext cx="239221" cy="274746"/>
              </a:xfrm>
              <a:prstGeom prst="ellipse">
                <a:avLst/>
              </a:prstGeom>
              <a:solidFill>
                <a:srgbClr val="0432FF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Google Shape;77;p14">
                <a:extLst>
                  <a:ext uri="{FF2B5EF4-FFF2-40B4-BE49-F238E27FC236}">
                    <a16:creationId xmlns:a16="http://schemas.microsoft.com/office/drawing/2014/main" id="{86B35DC6-445A-3542-8C21-E75860A37415}"/>
                  </a:ext>
                </a:extLst>
              </p:cNvPr>
              <p:cNvSpPr/>
              <p:nvPr/>
            </p:nvSpPr>
            <p:spPr>
              <a:xfrm>
                <a:off x="2601793" y="1362276"/>
                <a:ext cx="239221" cy="274746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2" name="Google Shape;77;p14">
                <a:extLst>
                  <a:ext uri="{FF2B5EF4-FFF2-40B4-BE49-F238E27FC236}">
                    <a16:creationId xmlns:a16="http://schemas.microsoft.com/office/drawing/2014/main" id="{FF8912D5-AD51-BC42-BA95-5DD2921AA46C}"/>
                  </a:ext>
                </a:extLst>
              </p:cNvPr>
              <p:cNvSpPr/>
              <p:nvPr/>
            </p:nvSpPr>
            <p:spPr>
              <a:xfrm>
                <a:off x="2333030" y="1384025"/>
                <a:ext cx="239221" cy="274746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" name="Google Shape;77;p14">
                <a:extLst>
                  <a:ext uri="{FF2B5EF4-FFF2-40B4-BE49-F238E27FC236}">
                    <a16:creationId xmlns:a16="http://schemas.microsoft.com/office/drawing/2014/main" id="{F25F8A07-4A4F-4941-92ED-EB123030AEB1}"/>
                  </a:ext>
                </a:extLst>
              </p:cNvPr>
              <p:cNvSpPr/>
              <p:nvPr/>
            </p:nvSpPr>
            <p:spPr>
              <a:xfrm>
                <a:off x="2473413" y="1424935"/>
                <a:ext cx="239221" cy="274746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4" name="Google Shape;77;p14">
                <a:extLst>
                  <a:ext uri="{FF2B5EF4-FFF2-40B4-BE49-F238E27FC236}">
                    <a16:creationId xmlns:a16="http://schemas.microsoft.com/office/drawing/2014/main" id="{D0EAEAB3-DD6D-384F-A84F-DF1593C33CF5}"/>
                  </a:ext>
                </a:extLst>
              </p:cNvPr>
              <p:cNvSpPr/>
              <p:nvPr/>
            </p:nvSpPr>
            <p:spPr>
              <a:xfrm>
                <a:off x="2625315" y="1530979"/>
                <a:ext cx="239221" cy="274746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5" name="Google Shape;77;p14">
                <a:extLst>
                  <a:ext uri="{FF2B5EF4-FFF2-40B4-BE49-F238E27FC236}">
                    <a16:creationId xmlns:a16="http://schemas.microsoft.com/office/drawing/2014/main" id="{3DDFF785-A1E3-C940-B04B-A226F3C40481}"/>
                  </a:ext>
                </a:extLst>
              </p:cNvPr>
              <p:cNvSpPr/>
              <p:nvPr/>
            </p:nvSpPr>
            <p:spPr>
              <a:xfrm>
                <a:off x="2455182" y="1650158"/>
                <a:ext cx="239221" cy="274746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6" name="Google Shape;77;p14">
                <a:extLst>
                  <a:ext uri="{FF2B5EF4-FFF2-40B4-BE49-F238E27FC236}">
                    <a16:creationId xmlns:a16="http://schemas.microsoft.com/office/drawing/2014/main" id="{8E6D038A-8E5A-BF4F-83A8-8CC8DADB2D90}"/>
                  </a:ext>
                </a:extLst>
              </p:cNvPr>
              <p:cNvSpPr/>
              <p:nvPr/>
            </p:nvSpPr>
            <p:spPr>
              <a:xfrm>
                <a:off x="2349925" y="1183993"/>
                <a:ext cx="239221" cy="274746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BFB18EC6-DCEA-D54D-810D-CBFA9EBD62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4415" y="451636"/>
                <a:ext cx="1723184" cy="374588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BA93050D-33A0-1B4E-844B-42DEC3BF00E3}"/>
                </a:ext>
              </a:extLst>
            </p:cNvPr>
            <p:cNvSpPr/>
            <p:nvPr/>
          </p:nvSpPr>
          <p:spPr>
            <a:xfrm>
              <a:off x="680444" y="3373663"/>
              <a:ext cx="3247522" cy="251240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B971EEB2-93D6-C24B-865D-5B285AE310E8}"/>
                  </a:ext>
                </a:extLst>
              </p:cNvPr>
              <p:cNvSpPr txBox="1"/>
              <p:nvPr/>
            </p:nvSpPr>
            <p:spPr>
              <a:xfrm>
                <a:off x="21352880" y="16372054"/>
                <a:ext cx="37709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B971EEB2-93D6-C24B-865D-5B285AE31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2880" y="16372054"/>
                <a:ext cx="377090" cy="492443"/>
              </a:xfrm>
              <a:prstGeom prst="rect">
                <a:avLst/>
              </a:prstGeom>
              <a:blipFill>
                <a:blip r:embed="rId15"/>
                <a:stretch>
                  <a:fillRect l="-19355" r="-16129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8653E1B6-FC2B-EB47-B7DA-A62AED3E56AF}"/>
                  </a:ext>
                </a:extLst>
              </p:cNvPr>
              <p:cNvSpPr txBox="1"/>
              <p:nvPr/>
            </p:nvSpPr>
            <p:spPr>
              <a:xfrm>
                <a:off x="17472486" y="16884816"/>
                <a:ext cx="335594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8653E1B6-FC2B-EB47-B7DA-A62AED3E5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2486" y="16884816"/>
                <a:ext cx="3355943" cy="584775"/>
              </a:xfrm>
              <a:prstGeom prst="rect">
                <a:avLst/>
              </a:prstGeom>
              <a:blipFill>
                <a:blip r:embed="rId16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F461A4B4-4041-AF4B-8B99-F5CE3EA3D3D1}"/>
              </a:ext>
            </a:extLst>
          </p:cNvPr>
          <p:cNvCxnSpPr>
            <a:cxnSpLocks/>
          </p:cNvCxnSpPr>
          <p:nvPr/>
        </p:nvCxnSpPr>
        <p:spPr>
          <a:xfrm flipH="1">
            <a:off x="20544956" y="18804431"/>
            <a:ext cx="703868" cy="374647"/>
          </a:xfrm>
          <a:prstGeom prst="straightConnector1">
            <a:avLst/>
          </a:prstGeom>
          <a:ln w="25400">
            <a:solidFill>
              <a:schemeClr val="bg2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C24FE24-0F17-F148-B151-9D598D5F2987}"/>
              </a:ext>
            </a:extLst>
          </p:cNvPr>
          <p:cNvCxnSpPr>
            <a:cxnSpLocks/>
          </p:cNvCxnSpPr>
          <p:nvPr/>
        </p:nvCxnSpPr>
        <p:spPr>
          <a:xfrm flipV="1">
            <a:off x="18067151" y="16399466"/>
            <a:ext cx="864871" cy="364435"/>
          </a:xfrm>
          <a:prstGeom prst="straightConnector1">
            <a:avLst/>
          </a:prstGeom>
          <a:ln w="25400">
            <a:solidFill>
              <a:schemeClr val="bg2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5DEC4A60-F7FE-3C47-B871-03EBCCA53079}"/>
              </a:ext>
            </a:extLst>
          </p:cNvPr>
          <p:cNvSpPr txBox="1"/>
          <p:nvPr/>
        </p:nvSpPr>
        <p:spPr>
          <a:xfrm>
            <a:off x="11927148" y="19341139"/>
            <a:ext cx="4928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Projected Separability (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Standard Deviation (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19C09A8-76B3-1546-9D1F-3D56AE46568C}"/>
                  </a:ext>
                </a:extLst>
              </p:cNvPr>
              <p:cNvSpPr txBox="1"/>
              <p:nvPr/>
            </p:nvSpPr>
            <p:spPr>
              <a:xfrm>
                <a:off x="16732112" y="19325326"/>
                <a:ext cx="582420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Projected Constraint Size (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Size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dirty="0">
                              <a:latin typeface="Cambria Math" panose="02040503050406030204" pitchFamily="18" charset="0"/>
                            </a:rPr>
                            <m:t>argm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𝑎𝑥</m:t>
                          </m:r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sSubSup>
                        <m:sSub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dirty="0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sSubSup>
                        <m:sSubSupPr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800" i="1" dirty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19C09A8-76B3-1546-9D1F-3D56AE465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2112" y="19325326"/>
                <a:ext cx="5824209" cy="954107"/>
              </a:xfrm>
              <a:prstGeom prst="rect">
                <a:avLst/>
              </a:prstGeom>
              <a:blipFill>
                <a:blip r:embed="rId17"/>
                <a:stretch>
                  <a:fillRect t="-657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6002A62A-9972-304C-8658-F8F307A6F982}"/>
                  </a:ext>
                </a:extLst>
              </p:cNvPr>
              <p:cNvSpPr txBox="1"/>
              <p:nvPr/>
            </p:nvSpPr>
            <p:spPr>
              <a:xfrm>
                <a:off x="11439613" y="20482559"/>
                <a:ext cx="11256087" cy="105734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Theorem 4.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 margin-based 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risk of poisoned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optimal attack is upper bounded by:</a:t>
                </a:r>
                <a14:m>
                  <m:oMath xmlns:m="http://schemas.openxmlformats.org/officeDocument/2006/math">
                    <m:r>
                      <a:rPr lang="en-US" sz="2800" i="0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i="0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Risk</m:t>
                    </m:r>
                    <m:d>
                      <m:dPr>
                        <m:ctrlPr>
                          <a:rPr lang="en-US" sz="2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sz="2800" b="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d>
                      <m:d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⋅</m:t>
                    </m:r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𝑆𝑖𝑧𝑒</m:t>
                        </m:r>
                      </m:e>
                      <m:sub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d>
                    <m:r>
                      <a:rPr lang="en-US" sz="2800" b="0" i="0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6002A62A-9972-304C-8658-F8F307A6F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9613" y="20482559"/>
                <a:ext cx="11256087" cy="1057341"/>
              </a:xfrm>
              <a:prstGeom prst="rect">
                <a:avLst/>
              </a:prstGeom>
              <a:blipFill>
                <a:blip r:embed="rId18"/>
                <a:stretch>
                  <a:fillRect l="-1127" t="-5952" r="-902" b="-10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6614E425-2633-5340-9A17-5D6978DBC71A}"/>
                  </a:ext>
                </a:extLst>
              </p:cNvPr>
              <p:cNvSpPr txBox="1"/>
              <p:nvPr/>
            </p:nvSpPr>
            <p:spPr>
              <a:xfrm>
                <a:off x="12446456" y="14808753"/>
                <a:ext cx="9437141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1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General Distributions: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ompute class-separation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standard deviation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constraint size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𝑢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projecting ont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clean model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scaling back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rgbClr val="01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6614E425-2633-5340-9A17-5D6978DBC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6456" y="14808753"/>
                <a:ext cx="9437141" cy="1815882"/>
              </a:xfrm>
              <a:prstGeom prst="rect">
                <a:avLst/>
              </a:prstGeom>
              <a:blipFill>
                <a:blip r:embed="rId19"/>
                <a:stretch>
                  <a:fillRect l="-1210" t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9CE485D2-7A18-134A-8B3D-546BF740779F}"/>
              </a:ext>
            </a:extLst>
          </p:cNvPr>
          <p:cNvGrpSpPr/>
          <p:nvPr/>
        </p:nvGrpSpPr>
        <p:grpSpPr>
          <a:xfrm>
            <a:off x="12022731" y="11912192"/>
            <a:ext cx="4653962" cy="2782374"/>
            <a:chOff x="12101539" y="19921921"/>
            <a:chExt cx="4653962" cy="2782374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4D99BD9-6269-504F-A951-CF8629CD3164}"/>
                </a:ext>
              </a:extLst>
            </p:cNvPr>
            <p:cNvGrpSpPr/>
            <p:nvPr/>
          </p:nvGrpSpPr>
          <p:grpSpPr>
            <a:xfrm>
              <a:off x="12101539" y="20042670"/>
              <a:ext cx="4653962" cy="2661625"/>
              <a:chOff x="26786764" y="9532905"/>
              <a:chExt cx="7261245" cy="3479115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25B9CCC-D519-6048-B48F-D56D2A31E6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86764" y="12448053"/>
                <a:ext cx="726124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D5F61833-6FA5-414C-85FE-AB8FD9837F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2531" y="9532905"/>
                <a:ext cx="0" cy="3255264"/>
              </a:xfrm>
              <a:prstGeom prst="line">
                <a:avLst/>
              </a:prstGeom>
              <a:ln w="381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2AF2FACE-0BD1-A14D-947A-875BFB6C2994}"/>
                  </a:ext>
                </a:extLst>
              </p:cNvPr>
              <p:cNvGrpSpPr/>
              <p:nvPr/>
            </p:nvGrpSpPr>
            <p:grpSpPr>
              <a:xfrm>
                <a:off x="27212119" y="9532905"/>
                <a:ext cx="6471321" cy="3479115"/>
                <a:chOff x="643719" y="1355471"/>
                <a:chExt cx="6471321" cy="347911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8" name="TextBox 107">
                      <a:extLst>
                        <a:ext uri="{FF2B5EF4-FFF2-40B4-BE49-F238E27FC236}">
                          <a16:creationId xmlns:a16="http://schemas.microsoft.com/office/drawing/2014/main" id="{7C45FBF4-D55E-7B4A-B392-DB01F8D041A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57625" y="4428880"/>
                      <a:ext cx="403828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600" dirty="0"/>
                    </a:p>
                  </p:txBody>
                </p:sp>
              </mc:Choice>
              <mc:Fallback xmlns=""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427866AE-1BFE-D6F1-6BAE-5F254334F3E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357625" y="4428880"/>
                      <a:ext cx="403828" cy="400110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15152" r="-3030" b="-2121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9" name="TextBox 108">
                      <a:extLst>
                        <a:ext uri="{FF2B5EF4-FFF2-40B4-BE49-F238E27FC236}">
                          <a16:creationId xmlns:a16="http://schemas.microsoft.com/office/drawing/2014/main" id="{0483FEE9-FA22-EA4A-98A4-256A3AB4340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14107" y="4434476"/>
                      <a:ext cx="411523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600" dirty="0"/>
                    </a:p>
                  </p:txBody>
                </p:sp>
              </mc:Choice>
              <mc:Fallback xmlns=""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E6210D2C-7A81-3827-B4E7-DA315EF95C5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14107" y="4434476"/>
                      <a:ext cx="411523" cy="400110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15152" r="-3030" b="-2121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51B4502-5027-9F48-AA52-BAE84C55D7C2}"/>
                    </a:ext>
                  </a:extLst>
                </p:cNvPr>
                <p:cNvSpPr/>
                <p:nvPr/>
              </p:nvSpPr>
              <p:spPr>
                <a:xfrm>
                  <a:off x="3673529" y="1437761"/>
                  <a:ext cx="3441511" cy="2785780"/>
                </a:xfrm>
                <a:custGeom>
                  <a:avLst/>
                  <a:gdLst>
                    <a:gd name="connsiteX0" fmla="*/ 0 w 11450472"/>
                    <a:gd name="connsiteY0" fmla="*/ 3616673 h 3616673"/>
                    <a:gd name="connsiteX1" fmla="*/ 4148919 w 11450472"/>
                    <a:gd name="connsiteY1" fmla="*/ 2770512 h 3616673"/>
                    <a:gd name="connsiteX2" fmla="*/ 5964072 w 11450472"/>
                    <a:gd name="connsiteY2" fmla="*/ 16 h 3616673"/>
                    <a:gd name="connsiteX3" fmla="*/ 7847463 w 11450472"/>
                    <a:gd name="connsiteY3" fmla="*/ 2729569 h 3616673"/>
                    <a:gd name="connsiteX4" fmla="*/ 11450472 w 11450472"/>
                    <a:gd name="connsiteY4" fmla="*/ 3616673 h 3616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50472" h="3616673">
                      <a:moveTo>
                        <a:pt x="0" y="3616673"/>
                      </a:moveTo>
                      <a:cubicBezTo>
                        <a:pt x="1577453" y="3494980"/>
                        <a:pt x="3154907" y="3373288"/>
                        <a:pt x="4148919" y="2770512"/>
                      </a:cubicBezTo>
                      <a:cubicBezTo>
                        <a:pt x="5142931" y="2167736"/>
                        <a:pt x="5347648" y="6840"/>
                        <a:pt x="5964072" y="16"/>
                      </a:cubicBezTo>
                      <a:cubicBezTo>
                        <a:pt x="6580496" y="-6808"/>
                        <a:pt x="6933063" y="2126793"/>
                        <a:pt x="7847463" y="2729569"/>
                      </a:cubicBezTo>
                      <a:cubicBezTo>
                        <a:pt x="8761863" y="3332345"/>
                        <a:pt x="10952329" y="3502942"/>
                        <a:pt x="11450472" y="3616673"/>
                      </a:cubicBezTo>
                    </a:path>
                  </a:pathLst>
                </a:cu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00" dirty="0"/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DFB55E00-9295-AA4C-A7B6-D479047C0773}"/>
                    </a:ext>
                  </a:extLst>
                </p:cNvPr>
                <p:cNvSpPr/>
                <p:nvPr/>
              </p:nvSpPr>
              <p:spPr>
                <a:xfrm>
                  <a:off x="643719" y="1355471"/>
                  <a:ext cx="3441511" cy="2868070"/>
                </a:xfrm>
                <a:custGeom>
                  <a:avLst/>
                  <a:gdLst>
                    <a:gd name="connsiteX0" fmla="*/ 0 w 11450472"/>
                    <a:gd name="connsiteY0" fmla="*/ 3616673 h 3616673"/>
                    <a:gd name="connsiteX1" fmla="*/ 4148919 w 11450472"/>
                    <a:gd name="connsiteY1" fmla="*/ 2770512 h 3616673"/>
                    <a:gd name="connsiteX2" fmla="*/ 5964072 w 11450472"/>
                    <a:gd name="connsiteY2" fmla="*/ 16 h 3616673"/>
                    <a:gd name="connsiteX3" fmla="*/ 7847463 w 11450472"/>
                    <a:gd name="connsiteY3" fmla="*/ 2729569 h 3616673"/>
                    <a:gd name="connsiteX4" fmla="*/ 11450472 w 11450472"/>
                    <a:gd name="connsiteY4" fmla="*/ 3616673 h 3616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50472" h="3616673">
                      <a:moveTo>
                        <a:pt x="0" y="3616673"/>
                      </a:moveTo>
                      <a:cubicBezTo>
                        <a:pt x="1577453" y="3494980"/>
                        <a:pt x="3154907" y="3373288"/>
                        <a:pt x="4148919" y="2770512"/>
                      </a:cubicBezTo>
                      <a:cubicBezTo>
                        <a:pt x="5142931" y="2167736"/>
                        <a:pt x="5347648" y="6840"/>
                        <a:pt x="5964072" y="16"/>
                      </a:cubicBezTo>
                      <a:cubicBezTo>
                        <a:pt x="6580496" y="-6808"/>
                        <a:pt x="6933063" y="2126793"/>
                        <a:pt x="7847463" y="2729569"/>
                      </a:cubicBezTo>
                      <a:cubicBezTo>
                        <a:pt x="8761863" y="3332345"/>
                        <a:pt x="10952329" y="3502942"/>
                        <a:pt x="11450472" y="3616673"/>
                      </a:cubicBezTo>
                    </a:path>
                  </a:pathLst>
                </a:cu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2" name="TextBox 111">
                      <a:extLst>
                        <a:ext uri="{FF2B5EF4-FFF2-40B4-BE49-F238E27FC236}">
                          <a16:creationId xmlns:a16="http://schemas.microsoft.com/office/drawing/2014/main" id="{6162B35C-29DA-DC4F-98BA-E306A5DF07C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77198" y="2507616"/>
                      <a:ext cx="296684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oMath>
                        </m:oMathPara>
                      </a14:m>
                      <a:endParaRPr lang="en-US" sz="2600" dirty="0"/>
                    </a:p>
                  </p:txBody>
                </p:sp>
              </mc:Choice>
              <mc:Fallback xmlns="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8726A663-EB65-219B-8730-381975A44C4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77198" y="2507616"/>
                      <a:ext cx="296684" cy="400110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12500" r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7A0C7292-33B2-7140-92EA-85CB06AB9C7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86602" y="2508105"/>
                      <a:ext cx="296684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oMath>
                        </m:oMathPara>
                      </a14:m>
                      <a:endParaRPr lang="en-US" sz="2600" dirty="0"/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0774A715-520D-4EE3-3C63-DA6575B747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86602" y="2508105"/>
                      <a:ext cx="296684" cy="400110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12500" r="-8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EF3FD7FA-010C-7448-B53E-2969625F99DB}"/>
                      </a:ext>
                    </a:extLst>
                  </p:cNvPr>
                  <p:cNvSpPr txBox="1"/>
                  <p:nvPr/>
                </p:nvSpPr>
                <p:spPr>
                  <a:xfrm>
                    <a:off x="27071055" y="12606314"/>
                    <a:ext cx="540661" cy="40011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60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oMath>
                      </m:oMathPara>
                    </a14:m>
                    <a:endParaRPr lang="en-US" sz="2600" dirty="0"/>
                  </a:p>
                </p:txBody>
              </p:sp>
            </mc:Choice>
            <mc:Fallback xmlns=""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6DDB032D-49BB-436A-C2E0-CBCE06857E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071055" y="12606314"/>
                    <a:ext cx="540661" cy="400110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2381" r="-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AD0132EE-A5BB-F844-9A91-3559BDF4AF2F}"/>
                      </a:ext>
                    </a:extLst>
                  </p:cNvPr>
                  <p:cNvSpPr txBox="1"/>
                  <p:nvPr/>
                </p:nvSpPr>
                <p:spPr>
                  <a:xfrm>
                    <a:off x="33531713" y="12609635"/>
                    <a:ext cx="292196" cy="40011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oMath>
                      </m:oMathPara>
                    </a14:m>
                    <a:endParaRPr lang="en-US" sz="2600" dirty="0"/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977017F9-5444-B720-CEE2-E6A29F1C4B9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531713" y="12609635"/>
                    <a:ext cx="292196" cy="400110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13043" r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E10F8F5A-1346-634E-8FF1-E356AFD93156}"/>
                  </a:ext>
                </a:extLst>
              </p:cNvPr>
              <p:cNvSpPr/>
              <p:nvPr/>
            </p:nvSpPr>
            <p:spPr>
              <a:xfrm>
                <a:off x="27212119" y="12127134"/>
                <a:ext cx="6471321" cy="5715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D74A158-C4FD-664E-9C39-01C27C16E03B}"/>
                </a:ext>
              </a:extLst>
            </p:cNvPr>
            <p:cNvSpPr txBox="1"/>
            <p:nvPr/>
          </p:nvSpPr>
          <p:spPr>
            <a:xfrm>
              <a:off x="14529249" y="19923867"/>
              <a:ext cx="9223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pos.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E275719A-9A3E-5247-832E-6A728C559628}"/>
                </a:ext>
              </a:extLst>
            </p:cNvPr>
            <p:cNvSpPr txBox="1"/>
            <p:nvPr/>
          </p:nvSpPr>
          <p:spPr>
            <a:xfrm>
              <a:off x="13346230" y="19921921"/>
              <a:ext cx="14623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neg.</a:t>
              </a:r>
            </a:p>
          </p:txBody>
        </p:sp>
      </p:grpSp>
      <p:graphicFrame>
        <p:nvGraphicFramePr>
          <p:cNvPr id="167" name="Table 533">
            <a:extLst>
              <a:ext uri="{FF2B5EF4-FFF2-40B4-BE49-F238E27FC236}">
                <a16:creationId xmlns:a16="http://schemas.microsoft.com/office/drawing/2014/main" id="{146DA764-F6E2-754C-B721-0666F10B7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520834"/>
              </p:ext>
            </p:extLst>
          </p:nvPr>
        </p:nvGraphicFramePr>
        <p:xfrm>
          <a:off x="22868477" y="5099080"/>
          <a:ext cx="9691001" cy="4347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375">
                  <a:extLst>
                    <a:ext uri="{9D8B030D-6E8A-4147-A177-3AD203B41FA5}">
                      <a16:colId xmlns:a16="http://schemas.microsoft.com/office/drawing/2014/main" val="1931456382"/>
                    </a:ext>
                  </a:extLst>
                </a:gridCol>
                <a:gridCol w="1211375">
                  <a:extLst>
                    <a:ext uri="{9D8B030D-6E8A-4147-A177-3AD203B41FA5}">
                      <a16:colId xmlns:a16="http://schemas.microsoft.com/office/drawing/2014/main" val="94520007"/>
                    </a:ext>
                  </a:extLst>
                </a:gridCol>
                <a:gridCol w="1211375">
                  <a:extLst>
                    <a:ext uri="{9D8B030D-6E8A-4147-A177-3AD203B41FA5}">
                      <a16:colId xmlns:a16="http://schemas.microsoft.com/office/drawing/2014/main" val="1467399017"/>
                    </a:ext>
                  </a:extLst>
                </a:gridCol>
                <a:gridCol w="897200">
                  <a:extLst>
                    <a:ext uri="{9D8B030D-6E8A-4147-A177-3AD203B41FA5}">
                      <a16:colId xmlns:a16="http://schemas.microsoft.com/office/drawing/2014/main" val="1300585613"/>
                    </a:ext>
                  </a:extLst>
                </a:gridCol>
                <a:gridCol w="1525551">
                  <a:extLst>
                    <a:ext uri="{9D8B030D-6E8A-4147-A177-3AD203B41FA5}">
                      <a16:colId xmlns:a16="http://schemas.microsoft.com/office/drawing/2014/main" val="1291824164"/>
                    </a:ext>
                  </a:extLst>
                </a:gridCol>
                <a:gridCol w="1211375">
                  <a:extLst>
                    <a:ext uri="{9D8B030D-6E8A-4147-A177-3AD203B41FA5}">
                      <a16:colId xmlns:a16="http://schemas.microsoft.com/office/drawing/2014/main" val="1361627492"/>
                    </a:ext>
                  </a:extLst>
                </a:gridCol>
                <a:gridCol w="1211375">
                  <a:extLst>
                    <a:ext uri="{9D8B030D-6E8A-4147-A177-3AD203B41FA5}">
                      <a16:colId xmlns:a16="http://schemas.microsoft.com/office/drawing/2014/main" val="2138677567"/>
                    </a:ext>
                  </a:extLst>
                </a:gridCol>
                <a:gridCol w="1211375">
                  <a:extLst>
                    <a:ext uri="{9D8B030D-6E8A-4147-A177-3AD203B41FA5}">
                      <a16:colId xmlns:a16="http://schemas.microsoft.com/office/drawing/2014/main" val="3564867528"/>
                    </a:ext>
                  </a:extLst>
                </a:gridCol>
              </a:tblGrid>
              <a:tr h="603381"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Metric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Robust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Moderately Vul.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Highly Vul.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2743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3352179"/>
                  </a:ext>
                </a:extLst>
              </a:tr>
              <a:tr h="845934">
                <a:tc vMerge="1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Metric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MNIST-17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MNIST-69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Adult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Dogfish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MNIST 4-9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Filtered Enron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2743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Enron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5289182"/>
                  </a:ext>
                </a:extLst>
              </a:tr>
              <a:tr h="84593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Error increase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2572871"/>
                  </a:ext>
                </a:extLst>
              </a:tr>
              <a:tr h="84593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 Error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1582451"/>
                  </a:ext>
                </a:extLst>
              </a:tr>
              <a:tr h="60338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Sep/SD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4102711"/>
                  </a:ext>
                </a:extLst>
              </a:tr>
              <a:tr h="60338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Sep/SD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8027318"/>
                  </a:ext>
                </a:extLst>
              </a:tr>
            </a:tbl>
          </a:graphicData>
        </a:graphic>
      </p:graphicFrame>
      <p:sp>
        <p:nvSpPr>
          <p:cNvPr id="168" name="Google Shape;132;p4">
            <a:extLst>
              <a:ext uri="{FF2B5EF4-FFF2-40B4-BE49-F238E27FC236}">
                <a16:creationId xmlns:a16="http://schemas.microsoft.com/office/drawing/2014/main" id="{BBC2B41D-58A6-C34C-9FD6-5AC7B6A441C9}"/>
              </a:ext>
            </a:extLst>
          </p:cNvPr>
          <p:cNvSpPr txBox="1">
            <a:spLocks/>
          </p:cNvSpPr>
          <p:nvPr/>
        </p:nvSpPr>
        <p:spPr>
          <a:xfrm>
            <a:off x="22860284" y="2990387"/>
            <a:ext cx="9830096" cy="700558"/>
          </a:xfrm>
          <a:prstGeom prst="rect">
            <a:avLst/>
          </a:prstGeom>
          <a:solidFill>
            <a:srgbClr val="0170C0"/>
          </a:solidFill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marL="457200" marR="0" lvl="0" indent="-426148" algn="l" defTabSz="2743200" rtl="0" eaLnBrk="1" latinLnBrk="0" hangingPunct="1">
              <a:lnSpc>
                <a:spcPct val="90000"/>
              </a:lnSpc>
              <a:spcBef>
                <a:spcPts val="622"/>
              </a:spcBef>
              <a:spcAft>
                <a:spcPts val="0"/>
              </a:spcAft>
              <a:buClr>
                <a:srgbClr val="10253F"/>
              </a:buClr>
              <a:buSzPts val="3111"/>
              <a:buFont typeface="Arial"/>
              <a:buChar char="•"/>
              <a:defRPr sz="3111" b="0" i="0" u="none" strike="noStrike" kern="1200" cap="none">
                <a:solidFill>
                  <a:srgbClr val="1025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9094" algn="l" defTabSz="2743200" rtl="0" eaLnBrk="1" latinLnBrk="0" hangingPunct="1">
              <a:lnSpc>
                <a:spcPct val="90000"/>
              </a:lnSpc>
              <a:spcBef>
                <a:spcPts val="474"/>
              </a:spcBef>
              <a:spcAft>
                <a:spcPts val="0"/>
              </a:spcAft>
              <a:buClr>
                <a:srgbClr val="10253F"/>
              </a:buClr>
              <a:buSzPts val="2370"/>
              <a:buFont typeface="Arial"/>
              <a:buChar char="–"/>
              <a:defRPr sz="2370" b="0" i="0" u="none" strike="noStrike" kern="1200" cap="none">
                <a:solidFill>
                  <a:srgbClr val="1025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3410" algn="l" defTabSz="2743200" rtl="0" eaLnBrk="1" latinLnBrk="0" hangingPunct="1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10253F"/>
              </a:buClr>
              <a:buSzPts val="2123"/>
              <a:buFont typeface="Arial"/>
              <a:buChar char="•"/>
              <a:defRPr sz="2123" b="0" i="0" u="none" strike="noStrike" kern="1200" cap="none">
                <a:solidFill>
                  <a:srgbClr val="1025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1503" algn="l" defTabSz="2743200" rtl="0" eaLnBrk="1" latinLnBrk="0" hangingPunct="1">
              <a:lnSpc>
                <a:spcPct val="90000"/>
              </a:lnSpc>
              <a:spcBef>
                <a:spcPts val="356"/>
              </a:spcBef>
              <a:spcAft>
                <a:spcPts val="0"/>
              </a:spcAft>
              <a:buClr>
                <a:srgbClr val="10253F"/>
              </a:buClr>
              <a:buSzPts val="1778"/>
              <a:buFont typeface="Arial"/>
              <a:buChar char="–"/>
              <a:defRPr sz="1778" b="0" i="0" u="none" strike="noStrike" kern="1200" cap="none">
                <a:solidFill>
                  <a:srgbClr val="1025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1503" algn="l" defTabSz="2743200" rtl="0" eaLnBrk="1" latinLnBrk="0" hangingPunct="1">
              <a:lnSpc>
                <a:spcPct val="90000"/>
              </a:lnSpc>
              <a:spcBef>
                <a:spcPts val="356"/>
              </a:spcBef>
              <a:spcAft>
                <a:spcPts val="0"/>
              </a:spcAft>
              <a:buClr>
                <a:srgbClr val="10253F"/>
              </a:buClr>
              <a:buSzPts val="1778"/>
              <a:buFont typeface="Arial"/>
              <a:buChar char="»"/>
              <a:defRPr sz="1778" b="0" i="0" u="none" strike="noStrike" kern="1200" cap="none">
                <a:solidFill>
                  <a:srgbClr val="1025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95236" algn="l" defTabSz="2743200" rtl="0" eaLnBrk="1" latinLnBrk="0" hangingPunct="1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4199"/>
              <a:buFont typeface="Arial"/>
              <a:buChar char="•"/>
              <a:defRPr sz="4199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95236" algn="l" defTabSz="2743200" rtl="0" eaLnBrk="1" latinLnBrk="0" hangingPunct="1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4199"/>
              <a:buFont typeface="Arial"/>
              <a:buChar char="•"/>
              <a:defRPr sz="4199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95236" algn="l" defTabSz="2743200" rtl="0" eaLnBrk="1" latinLnBrk="0" hangingPunct="1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4199"/>
              <a:buFont typeface="Arial"/>
              <a:buChar char="•"/>
              <a:defRPr sz="4199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95236" algn="l" defTabSz="2743200" rtl="0" eaLnBrk="1" latinLnBrk="0" hangingPunct="1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4199"/>
              <a:buFont typeface="Arial"/>
              <a:buChar char="•"/>
              <a:defRPr sz="4199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5783" indent="-28234" algn="ctr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4200" b="1" dirty="0">
                <a:solidFill>
                  <a:schemeClr val="bg1"/>
                </a:solidFill>
                <a:latin typeface="Montserrat" pitchFamily="2" charset="77"/>
                <a:cs typeface="Times New Roman" panose="02020603050405020304" pitchFamily="18" charset="0"/>
              </a:rPr>
              <a:t>Explaining Dataset Vulnerability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A6EDC5EE-9886-2C49-8643-D92A0D1EA8B8}"/>
                  </a:ext>
                </a:extLst>
              </p:cNvPr>
              <p:cNvSpPr txBox="1"/>
              <p:nvPr/>
            </p:nvSpPr>
            <p:spPr>
              <a:xfrm>
                <a:off x="23110826" y="3759786"/>
                <a:ext cx="9486855" cy="1169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60000" indent="-360000">
                  <a:lnSpc>
                    <a:spcPts val="44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Sep/SD: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 margin, low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d>
                      <m:d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less vulnerable</a:t>
                </a:r>
              </a:p>
              <a:p>
                <a:pPr marL="360000" indent="-360000">
                  <a:lnSpc>
                    <a:spcPts val="44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Sep/Size: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 Size, less vulnerable</a:t>
                </a:r>
                <a:endPara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A6EDC5EE-9886-2C49-8643-D92A0D1EA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0826" y="3759786"/>
                <a:ext cx="9486855" cy="1169936"/>
              </a:xfrm>
              <a:prstGeom prst="rect">
                <a:avLst/>
              </a:prstGeom>
              <a:blipFill>
                <a:blip r:embed="rId25"/>
                <a:stretch>
                  <a:fillRect l="-1070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Google Shape;132;p4">
            <a:extLst>
              <a:ext uri="{FF2B5EF4-FFF2-40B4-BE49-F238E27FC236}">
                <a16:creationId xmlns:a16="http://schemas.microsoft.com/office/drawing/2014/main" id="{C1A7C0D9-F8BB-914D-99C6-471FEAE55070}"/>
              </a:ext>
            </a:extLst>
          </p:cNvPr>
          <p:cNvSpPr txBox="1">
            <a:spLocks/>
          </p:cNvSpPr>
          <p:nvPr/>
        </p:nvSpPr>
        <p:spPr>
          <a:xfrm>
            <a:off x="22965521" y="16699543"/>
            <a:ext cx="9619622" cy="635663"/>
          </a:xfrm>
          <a:prstGeom prst="rect">
            <a:avLst/>
          </a:prstGeom>
          <a:solidFill>
            <a:srgbClr val="0170C0"/>
          </a:solidFill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25783" lvl="0" indent="-28234" algn="ctr" defTabSz="2743200" eaLnBrk="1" hangingPunct="1">
              <a:buClr>
                <a:srgbClr val="10253F"/>
              </a:buClr>
              <a:buSzPts val="3111"/>
              <a:buFont typeface="Arial"/>
              <a:defRPr sz="4200" b="1" kern="1200">
                <a:solidFill>
                  <a:schemeClr val="bg1"/>
                </a:solidFill>
                <a:latin typeface="Montserrat" pitchFamily="2" charset="77"/>
                <a:ea typeface="Calibri"/>
                <a:cs typeface="Times New Roman" panose="02020603050405020304" pitchFamily="18" charset="0"/>
              </a:defRPr>
            </a:lvl1pPr>
            <a:lvl2pPr marL="914400" lvl="1" indent="-379094" defTabSz="2743200" eaLnBrk="1" hangingPunct="1">
              <a:lnSpc>
                <a:spcPct val="90000"/>
              </a:lnSpc>
              <a:spcBef>
                <a:spcPts val="474"/>
              </a:spcBef>
              <a:buClr>
                <a:srgbClr val="10253F"/>
              </a:buClr>
              <a:buSzPts val="2370"/>
              <a:buFont typeface="Arial"/>
              <a:buChar char="–"/>
              <a:defRPr sz="2370" kern="1200">
                <a:solidFill>
                  <a:srgbClr val="10253F"/>
                </a:solidFill>
                <a:latin typeface="Calibri"/>
                <a:ea typeface="Calibri"/>
                <a:cs typeface="Calibri"/>
              </a:defRPr>
            </a:lvl2pPr>
            <a:lvl3pPr marL="1371600" lvl="2" indent="-363410" defTabSz="2743200" eaLnBrk="1" hangingPunct="1">
              <a:lnSpc>
                <a:spcPct val="90000"/>
              </a:lnSpc>
              <a:spcBef>
                <a:spcPts val="425"/>
              </a:spcBef>
              <a:buClr>
                <a:srgbClr val="10253F"/>
              </a:buClr>
              <a:buSzPts val="2123"/>
              <a:buFont typeface="Arial"/>
              <a:buChar char="•"/>
              <a:defRPr sz="2123" kern="1200">
                <a:solidFill>
                  <a:srgbClr val="10253F"/>
                </a:solidFill>
                <a:latin typeface="Calibri"/>
                <a:ea typeface="Calibri"/>
                <a:cs typeface="Calibri"/>
              </a:defRPr>
            </a:lvl3pPr>
            <a:lvl4pPr marL="1828800" lvl="3" indent="-341503" defTabSz="2743200" eaLnBrk="1" hangingPunct="1">
              <a:lnSpc>
                <a:spcPct val="90000"/>
              </a:lnSpc>
              <a:spcBef>
                <a:spcPts val="356"/>
              </a:spcBef>
              <a:buClr>
                <a:srgbClr val="10253F"/>
              </a:buClr>
              <a:buSzPts val="1778"/>
              <a:buFont typeface="Arial"/>
              <a:buChar char="–"/>
              <a:defRPr sz="1778" kern="1200">
                <a:solidFill>
                  <a:srgbClr val="10253F"/>
                </a:solidFill>
                <a:latin typeface="Calibri"/>
                <a:ea typeface="Calibri"/>
                <a:cs typeface="Calibri"/>
              </a:defRPr>
            </a:lvl4pPr>
            <a:lvl5pPr marL="2286000" lvl="4" indent="-341503" defTabSz="2743200" eaLnBrk="1" hangingPunct="1">
              <a:lnSpc>
                <a:spcPct val="90000"/>
              </a:lnSpc>
              <a:spcBef>
                <a:spcPts val="356"/>
              </a:spcBef>
              <a:buClr>
                <a:srgbClr val="10253F"/>
              </a:buClr>
              <a:buSzPts val="1778"/>
              <a:buFont typeface="Arial"/>
              <a:buChar char="»"/>
              <a:defRPr sz="1778" kern="1200">
                <a:solidFill>
                  <a:srgbClr val="10253F"/>
                </a:solidFill>
                <a:latin typeface="Calibri"/>
                <a:ea typeface="Calibri"/>
                <a:cs typeface="Calibri"/>
              </a:defRPr>
            </a:lvl5pPr>
            <a:lvl6pPr marL="2743200" lvl="5" indent="-495236" defTabSz="2743200" eaLnBrk="1" hangingPunct="1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4199"/>
              <a:buFont typeface="Arial"/>
              <a:buChar char="•"/>
              <a:defRPr sz="4199" kern="12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lvl="6" indent="-495236" defTabSz="2743200" eaLnBrk="1" hangingPunct="1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4199"/>
              <a:buFont typeface="Arial"/>
              <a:buChar char="•"/>
              <a:defRPr sz="4199" kern="12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lvl="7" indent="-495236" defTabSz="2743200" eaLnBrk="1" hangingPunct="1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4199"/>
              <a:buFont typeface="Arial"/>
              <a:buChar char="•"/>
              <a:defRPr sz="4199" kern="12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lvl="8" indent="-495236" defTabSz="2743200" eaLnBrk="1" hangingPunct="1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4199"/>
              <a:buFont typeface="Arial"/>
              <a:buChar char="•"/>
              <a:defRPr sz="4199" kern="12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r>
              <a:rPr lang="en-US" dirty="0"/>
              <a:t>Conclusion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CA8C07D3-F802-1B4C-96E0-E6DCDD6CDF97}"/>
              </a:ext>
            </a:extLst>
          </p:cNvPr>
          <p:cNvSpPr txBox="1"/>
          <p:nvPr/>
        </p:nvSpPr>
        <p:spPr>
          <a:xfrm>
            <a:off x="22868477" y="17379695"/>
            <a:ext cx="9443085" cy="42473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Projected separability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variance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constraint size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factors correlated to the performance (lower and upper bounds) of 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 attacks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Distributions with nice properties are indeed inherently robust to any indiscriminate attacks.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feature representation can improve resistance to poisoning attacks.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Paper: https://</a:t>
            </a:r>
            <a:r>
              <a:rPr lang="en-US" sz="3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arxiv.org</a:t>
            </a:r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/abs/2307.01073</a:t>
            </a:r>
          </a:p>
          <a:p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E643F-7ED0-F245-A567-37347C85056B}"/>
                  </a:ext>
                </a:extLst>
              </p:cNvPr>
              <p:cNvSpPr/>
              <p:nvPr/>
            </p:nvSpPr>
            <p:spPr>
              <a:xfrm>
                <a:off x="11486683" y="3716490"/>
                <a:ext cx="11267826" cy="746486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Theorem 1.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Let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sz="28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 poisoned models induced by finite-sample and distributional optimal attacks respectively.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 hypothesis class satisfies </a:t>
                </a:r>
                <a:r>
                  <a:rPr lang="en-US" sz="2800" i="1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uniform convergence property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sample complexity function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(⋅,⋅)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𝑙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800" i="1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strongly convex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Risk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800" i="1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Lipschitz continuous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then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|≥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′,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′)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with probability at least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1−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spcAft>
                    <a:spcPts val="1200"/>
                  </a:spcAft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Risk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8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US" sz="28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;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  <m:r>
                          <a:rPr lang="en-US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Risk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;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≤2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Takeaway: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mild conditions, finite-sample optimal poisoning attacks are </a:t>
                </a:r>
                <a:r>
                  <a:rPr lang="en-US" sz="2800" i="1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consistent estimators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distributional optimal attacks.</a:t>
                </a:r>
              </a:p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Theorem 2.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Distributional optimal attacks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always achieve maximum performance with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</m:oMath>
                </a14:m>
                <a:r>
                  <a:rPr lang="en-US" sz="2800" i="1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poisoning ratio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 either condition is satisfied:</a:t>
                </a:r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supp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⊆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50" indent="-51435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hypothesis space is convex and there is a distribution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such that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𝑠𝑢𝑝𝑝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⊆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𝛼𝜃</m:t>
                        </m:r>
                      </m:den>
                    </m:f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Takeaway: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optimal poisoning attacks have </a:t>
                </a:r>
                <a:r>
                  <a:rPr lang="en-US" sz="2800" i="1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non-decreasing </a:t>
                </a:r>
              </a:p>
              <a:p>
                <a:pPr algn="ctr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performance with respect to the </a:t>
                </a:r>
                <a:r>
                  <a:rPr lang="en-US" sz="2800" i="1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poisoning ratio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E643F-7ED0-F245-A567-37347C8505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6683" y="3716490"/>
                <a:ext cx="11267826" cy="7464864"/>
              </a:xfrm>
              <a:prstGeom prst="rect">
                <a:avLst/>
              </a:prstGeom>
              <a:blipFill>
                <a:blip r:embed="rId26"/>
                <a:stretch>
                  <a:fillRect l="-1011" t="-509" r="-1461" b="-118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9" name="Picture 178">
            <a:extLst>
              <a:ext uri="{FF2B5EF4-FFF2-40B4-BE49-F238E27FC236}">
                <a16:creationId xmlns:a16="http://schemas.microsoft.com/office/drawing/2014/main" id="{B6FDAEBD-937B-454A-9F99-A0CBAC84D70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299963" y="112464"/>
            <a:ext cx="4051820" cy="13506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5A944E-B116-4F47-A52C-B0EC916B0BB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546010" y="411263"/>
            <a:ext cx="6416998" cy="40106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53B060-986B-CA42-AB23-85294C04E5C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99962" y="1590760"/>
            <a:ext cx="4051821" cy="10307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3ADE27-8295-BB4D-B3CC-1E110CE46E2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1851426" y="114715"/>
            <a:ext cx="1872689" cy="187268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1305BA6-66E7-E942-AB99-5EEE5111ACD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0986433" y="20166981"/>
            <a:ext cx="1497947" cy="1497947"/>
          </a:xfrm>
          <a:prstGeom prst="rect">
            <a:avLst/>
          </a:prstGeom>
        </p:spPr>
      </p:pic>
      <p:sp>
        <p:nvSpPr>
          <p:cNvPr id="163" name="Google Shape;132;p4">
            <a:extLst>
              <a:ext uri="{FF2B5EF4-FFF2-40B4-BE49-F238E27FC236}">
                <a16:creationId xmlns:a16="http://schemas.microsoft.com/office/drawing/2014/main" id="{EF316988-185F-7B46-AE65-5E86F4F01AAA}"/>
              </a:ext>
            </a:extLst>
          </p:cNvPr>
          <p:cNvSpPr txBox="1">
            <a:spLocks/>
          </p:cNvSpPr>
          <p:nvPr/>
        </p:nvSpPr>
        <p:spPr>
          <a:xfrm>
            <a:off x="22868477" y="9556966"/>
            <a:ext cx="9817953" cy="635663"/>
          </a:xfrm>
          <a:prstGeom prst="rect">
            <a:avLst/>
          </a:prstGeom>
          <a:solidFill>
            <a:srgbClr val="0170C0"/>
          </a:solidFill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225783" lvl="0" indent="-28234" algn="ctr" defTabSz="2743200" eaLnBrk="1" hangingPunct="1">
              <a:buClr>
                <a:srgbClr val="10253F"/>
              </a:buClr>
              <a:buSzPts val="3111"/>
              <a:buFont typeface="Arial"/>
              <a:defRPr sz="4200" b="1" kern="1200">
                <a:solidFill>
                  <a:schemeClr val="bg1"/>
                </a:solidFill>
                <a:latin typeface="Montserrat" pitchFamily="2" charset="77"/>
                <a:ea typeface="Calibri"/>
                <a:cs typeface="Times New Roman" panose="02020603050405020304" pitchFamily="18" charset="0"/>
              </a:defRPr>
            </a:lvl1pPr>
            <a:lvl2pPr marL="914400" lvl="1" indent="-379094" defTabSz="2743200" eaLnBrk="1" hangingPunct="1">
              <a:lnSpc>
                <a:spcPct val="90000"/>
              </a:lnSpc>
              <a:spcBef>
                <a:spcPts val="474"/>
              </a:spcBef>
              <a:buClr>
                <a:srgbClr val="10253F"/>
              </a:buClr>
              <a:buSzPts val="2370"/>
              <a:buFont typeface="Arial"/>
              <a:buChar char="–"/>
              <a:defRPr sz="2370" kern="1200">
                <a:solidFill>
                  <a:srgbClr val="10253F"/>
                </a:solidFill>
                <a:latin typeface="Calibri"/>
                <a:ea typeface="Calibri"/>
                <a:cs typeface="Calibri"/>
              </a:defRPr>
            </a:lvl2pPr>
            <a:lvl3pPr marL="1371600" lvl="2" indent="-363410" defTabSz="2743200" eaLnBrk="1" hangingPunct="1">
              <a:lnSpc>
                <a:spcPct val="90000"/>
              </a:lnSpc>
              <a:spcBef>
                <a:spcPts val="425"/>
              </a:spcBef>
              <a:buClr>
                <a:srgbClr val="10253F"/>
              </a:buClr>
              <a:buSzPts val="2123"/>
              <a:buFont typeface="Arial"/>
              <a:buChar char="•"/>
              <a:defRPr sz="2123" kern="1200">
                <a:solidFill>
                  <a:srgbClr val="10253F"/>
                </a:solidFill>
                <a:latin typeface="Calibri"/>
                <a:ea typeface="Calibri"/>
                <a:cs typeface="Calibri"/>
              </a:defRPr>
            </a:lvl3pPr>
            <a:lvl4pPr marL="1828800" lvl="3" indent="-341503" defTabSz="2743200" eaLnBrk="1" hangingPunct="1">
              <a:lnSpc>
                <a:spcPct val="90000"/>
              </a:lnSpc>
              <a:spcBef>
                <a:spcPts val="356"/>
              </a:spcBef>
              <a:buClr>
                <a:srgbClr val="10253F"/>
              </a:buClr>
              <a:buSzPts val="1778"/>
              <a:buFont typeface="Arial"/>
              <a:buChar char="–"/>
              <a:defRPr sz="1778" kern="1200">
                <a:solidFill>
                  <a:srgbClr val="10253F"/>
                </a:solidFill>
                <a:latin typeface="Calibri"/>
                <a:ea typeface="Calibri"/>
                <a:cs typeface="Calibri"/>
              </a:defRPr>
            </a:lvl4pPr>
            <a:lvl5pPr marL="2286000" lvl="4" indent="-341503" defTabSz="2743200" eaLnBrk="1" hangingPunct="1">
              <a:lnSpc>
                <a:spcPct val="90000"/>
              </a:lnSpc>
              <a:spcBef>
                <a:spcPts val="356"/>
              </a:spcBef>
              <a:buClr>
                <a:srgbClr val="10253F"/>
              </a:buClr>
              <a:buSzPts val="1778"/>
              <a:buFont typeface="Arial"/>
              <a:buChar char="»"/>
              <a:defRPr sz="1778" kern="1200">
                <a:solidFill>
                  <a:srgbClr val="10253F"/>
                </a:solidFill>
                <a:latin typeface="Calibri"/>
                <a:ea typeface="Calibri"/>
                <a:cs typeface="Calibri"/>
              </a:defRPr>
            </a:lvl5pPr>
            <a:lvl6pPr marL="2743200" lvl="5" indent="-495236" defTabSz="2743200" eaLnBrk="1" hangingPunct="1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4199"/>
              <a:buFont typeface="Arial"/>
              <a:buChar char="•"/>
              <a:defRPr sz="4199" kern="12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lvl="6" indent="-495236" defTabSz="2743200" eaLnBrk="1" hangingPunct="1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4199"/>
              <a:buFont typeface="Arial"/>
              <a:buChar char="•"/>
              <a:defRPr sz="4199" kern="12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lvl="7" indent="-495236" defTabSz="2743200" eaLnBrk="1" hangingPunct="1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4199"/>
              <a:buFont typeface="Arial"/>
              <a:buChar char="•"/>
              <a:defRPr sz="4199" kern="12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lvl="8" indent="-495236" defTabSz="2743200" eaLnBrk="1" hangingPunct="1">
              <a:lnSpc>
                <a:spcPct val="90000"/>
              </a:lnSpc>
              <a:spcBef>
                <a:spcPts val="840"/>
              </a:spcBef>
              <a:buClr>
                <a:schemeClr val="dk1"/>
              </a:buClr>
              <a:buSzPts val="4199"/>
              <a:buFont typeface="Arial"/>
              <a:buChar char="•"/>
              <a:defRPr sz="4199" kern="12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r>
              <a:rPr lang="en-US" dirty="0"/>
              <a:t>Future Implications on Robustness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82359DAC-1B87-094B-BF90-878529865C4C}"/>
              </a:ext>
            </a:extLst>
          </p:cNvPr>
          <p:cNvSpPr txBox="1"/>
          <p:nvPr/>
        </p:nvSpPr>
        <p:spPr>
          <a:xfrm>
            <a:off x="22965521" y="12077565"/>
            <a:ext cx="2514575" cy="3961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“R-X”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denotes ResNet18 model trained for “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epochs on CIFAR10 dataset (free from poisoning).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LeNet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a simple CNN.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DDE2A9CA-B4A4-3245-8C8D-8AA2357476E8}"/>
              </a:ext>
            </a:extLst>
          </p:cNvPr>
          <p:cNvSpPr txBox="1"/>
          <p:nvPr/>
        </p:nvSpPr>
        <p:spPr>
          <a:xfrm>
            <a:off x="23028165" y="10243192"/>
            <a:ext cx="9456216" cy="1163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ts val="44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 extractor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using deep architecture and train for more epochs improves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downstream robustness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32653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32653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32653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32653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793</Words>
  <Application>Microsoft Macintosh PowerPoint</Application>
  <PresentationFormat>Custom</PresentationFormat>
  <Paragraphs>116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Cambria Math</vt:lpstr>
      <vt:lpstr>Montserrat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Fnu Suya</cp:lastModifiedBy>
  <cp:revision>85</cp:revision>
  <dcterms:modified xsi:type="dcterms:W3CDTF">2023-11-27T00:12:27Z</dcterms:modified>
</cp:coreProperties>
</file>